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49" r:id="rId3"/>
  </p:sldMasterIdLst>
  <p:notesMasterIdLst>
    <p:notesMasterId r:id="rId16"/>
  </p:notesMasterIdLst>
  <p:handoutMasterIdLst>
    <p:handoutMasterId r:id="rId17"/>
  </p:handoutMasterIdLst>
  <p:sldIdLst>
    <p:sldId id="256" r:id="rId4"/>
    <p:sldId id="261" r:id="rId5"/>
    <p:sldId id="309" r:id="rId6"/>
    <p:sldId id="306" r:id="rId7"/>
    <p:sldId id="310" r:id="rId8"/>
    <p:sldId id="307" r:id="rId9"/>
    <p:sldId id="308" r:id="rId10"/>
    <p:sldId id="311" r:id="rId11"/>
    <p:sldId id="259" r:id="rId12"/>
    <p:sldId id="302"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8838" autoAdjust="0"/>
  </p:normalViewPr>
  <p:slideViewPr>
    <p:cSldViewPr>
      <p:cViewPr varScale="1">
        <p:scale>
          <a:sx n="103" d="100"/>
          <a:sy n="103" d="100"/>
        </p:scale>
        <p:origin x="86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110264-F59C-49D9-B7ED-A2D73B30C23C}" type="datetimeFigureOut">
              <a:rPr lang="ro-RO" smtClean="0"/>
              <a:pPr/>
              <a:t>13.06.2017</a:t>
            </a:fld>
            <a:endParaRPr lang="ro-RO"/>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EA3F75-6668-4377-BFD8-ECAE65707337}" type="slidenum">
              <a:rPr lang="ro-RO" smtClean="0"/>
              <a:pPr/>
              <a:t>‹nr.›</a:t>
            </a:fld>
            <a:endParaRPr lang="ro-RO"/>
          </a:p>
        </p:txBody>
      </p:sp>
    </p:spTree>
    <p:extLst>
      <p:ext uri="{BB962C8B-B14F-4D97-AF65-F5344CB8AC3E}">
        <p14:creationId xmlns:p14="http://schemas.microsoft.com/office/powerpoint/2010/main" val="3908254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3B046-8EEC-4AA1-862E-28F5640865B2}" type="datetimeFigureOut">
              <a:rPr lang="ro-RO" smtClean="0"/>
              <a:pPr/>
              <a:t>13.06.2017</a:t>
            </a:fld>
            <a:endParaRPr lang="ro-RO"/>
          </a:p>
        </p:txBody>
      </p:sp>
      <p:sp>
        <p:nvSpPr>
          <p:cNvPr id="4" name="Substituent imagine diapozitiv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59E6E-A201-4005-8D38-70F41752F885}" type="slidenum">
              <a:rPr lang="ro-RO" smtClean="0"/>
              <a:pPr/>
              <a:t>‹nr.›</a:t>
            </a:fld>
            <a:endParaRPr lang="ro-RO"/>
          </a:p>
        </p:txBody>
      </p:sp>
    </p:spTree>
    <p:extLst>
      <p:ext uri="{BB962C8B-B14F-4D97-AF65-F5344CB8AC3E}">
        <p14:creationId xmlns:p14="http://schemas.microsoft.com/office/powerpoint/2010/main" val="4275251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ro-RO" dirty="0" smtClean="0"/>
              <a:t>hierarchy of the </a:t>
            </a:r>
            <a:r>
              <a:rPr lang="en-US" dirty="0" smtClean="0"/>
              <a:t>Romanian</a:t>
            </a:r>
            <a:r>
              <a:rPr lang="en-US" baseline="0" dirty="0" smtClean="0"/>
              <a:t> court system is established on 4 levels, as shown in the slide.</a:t>
            </a:r>
          </a:p>
          <a:p>
            <a:r>
              <a:rPr lang="ro-RO" baseline="0" dirty="0" smtClean="0"/>
              <a:t>There </a:t>
            </a:r>
            <a:r>
              <a:rPr lang="en-US" baseline="0" dirty="0" smtClean="0"/>
              <a:t>are approximately </a:t>
            </a:r>
            <a:r>
              <a:rPr lang="en-US" baseline="0" dirty="0" smtClean="0">
                <a:solidFill>
                  <a:srgbClr val="FF0000"/>
                </a:solidFill>
              </a:rPr>
              <a:t>2 mil</a:t>
            </a:r>
            <a:r>
              <a:rPr lang="ro-RO" baseline="0" dirty="0" smtClean="0">
                <a:solidFill>
                  <a:srgbClr val="FF0000"/>
                </a:solidFill>
              </a:rPr>
              <a:t>lion</a:t>
            </a:r>
            <a:r>
              <a:rPr lang="en-US" baseline="0" dirty="0" smtClean="0">
                <a:solidFill>
                  <a:srgbClr val="FF0000"/>
                </a:solidFill>
              </a:rPr>
              <a:t> </a:t>
            </a:r>
            <a:r>
              <a:rPr lang="en-US" baseline="0" dirty="0" smtClean="0"/>
              <a:t>cases tried per year</a:t>
            </a:r>
            <a:r>
              <a:rPr lang="ro-RO" baseline="0" dirty="0" smtClean="0"/>
              <a:t> in Romania</a:t>
            </a:r>
            <a:r>
              <a:rPr lang="en-US" baseline="0" dirty="0" smtClean="0"/>
              <a:t>. </a:t>
            </a:r>
            <a:endParaRPr lang="ro-RO" dirty="0"/>
          </a:p>
        </p:txBody>
      </p:sp>
      <p:sp>
        <p:nvSpPr>
          <p:cNvPr id="4" name="Slide Number Placeholder 3"/>
          <p:cNvSpPr>
            <a:spLocks noGrp="1"/>
          </p:cNvSpPr>
          <p:nvPr>
            <p:ph type="sldNum" sz="quarter" idx="10"/>
          </p:nvPr>
        </p:nvSpPr>
        <p:spPr/>
        <p:txBody>
          <a:bodyPr/>
          <a:lstStyle/>
          <a:p>
            <a:fld id="{15659E6E-A201-4005-8D38-70F41752F885}" type="slidenum">
              <a:rPr lang="ro-RO" smtClean="0"/>
              <a:pPr/>
              <a:t>2</a:t>
            </a:fld>
            <a:endParaRPr lang="ro-RO"/>
          </a:p>
        </p:txBody>
      </p:sp>
    </p:spTree>
    <p:extLst>
      <p:ext uri="{BB962C8B-B14F-4D97-AF65-F5344CB8AC3E}">
        <p14:creationId xmlns:p14="http://schemas.microsoft.com/office/powerpoint/2010/main" val="126080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15659E6E-A201-4005-8D38-70F41752F885}" type="slidenum">
              <a:rPr lang="ro-RO" smtClean="0"/>
              <a:pPr/>
              <a:t>8</a:t>
            </a:fld>
            <a:endParaRPr lang="ro-RO"/>
          </a:p>
        </p:txBody>
      </p:sp>
    </p:spTree>
    <p:extLst>
      <p:ext uri="{BB962C8B-B14F-4D97-AF65-F5344CB8AC3E}">
        <p14:creationId xmlns:p14="http://schemas.microsoft.com/office/powerpoint/2010/main" val="101468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smtClean="0"/>
          </a:p>
          <a:p>
            <a:endParaRPr lang="en-US" b="1" u="sng" baseline="0" dirty="0" smtClean="0"/>
          </a:p>
        </p:txBody>
      </p:sp>
      <p:sp>
        <p:nvSpPr>
          <p:cNvPr id="4" name="Slide Number Placeholder 3"/>
          <p:cNvSpPr>
            <a:spLocks noGrp="1"/>
          </p:cNvSpPr>
          <p:nvPr>
            <p:ph type="sldNum" sz="quarter" idx="10"/>
          </p:nvPr>
        </p:nvSpPr>
        <p:spPr/>
        <p:txBody>
          <a:bodyPr/>
          <a:lstStyle/>
          <a:p>
            <a:fld id="{15659E6E-A201-4005-8D38-70F41752F885}" type="slidenum">
              <a:rPr lang="ro-RO" smtClean="0"/>
              <a:pPr/>
              <a:t>9</a:t>
            </a:fld>
            <a:endParaRPr lang="ro-RO"/>
          </a:p>
        </p:txBody>
      </p:sp>
    </p:spTree>
    <p:extLst>
      <p:ext uri="{BB962C8B-B14F-4D97-AF65-F5344CB8AC3E}">
        <p14:creationId xmlns:p14="http://schemas.microsoft.com/office/powerpoint/2010/main" val="90975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smtClean="0"/>
          </a:p>
          <a:p>
            <a:endParaRPr lang="en-US" b="1" u="sng" baseline="0" dirty="0" smtClean="0"/>
          </a:p>
        </p:txBody>
      </p:sp>
      <p:sp>
        <p:nvSpPr>
          <p:cNvPr id="4" name="Slide Number Placeholder 3"/>
          <p:cNvSpPr>
            <a:spLocks noGrp="1"/>
          </p:cNvSpPr>
          <p:nvPr>
            <p:ph type="sldNum" sz="quarter" idx="10"/>
          </p:nvPr>
        </p:nvSpPr>
        <p:spPr/>
        <p:txBody>
          <a:bodyPr/>
          <a:lstStyle/>
          <a:p>
            <a:fld id="{15659E6E-A201-4005-8D38-70F41752F885}" type="slidenum">
              <a:rPr lang="ro-RO" smtClean="0"/>
              <a:pPr/>
              <a:t>10</a:t>
            </a:fld>
            <a:endParaRPr lang="ro-RO"/>
          </a:p>
        </p:txBody>
      </p:sp>
    </p:spTree>
    <p:extLst>
      <p:ext uri="{BB962C8B-B14F-4D97-AF65-F5344CB8AC3E}">
        <p14:creationId xmlns:p14="http://schemas.microsoft.com/office/powerpoint/2010/main" val="113967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990859" y="2244898"/>
            <a:ext cx="10769229" cy="788653"/>
          </a:xfrm>
          <a:ln algn="ctr"/>
        </p:spPr>
        <p:txBody>
          <a:bodyPr anchor="ctr"/>
          <a:lstStyle>
            <a:lvl1pPr>
              <a:defRPr/>
            </a:lvl1pPr>
          </a:lstStyle>
          <a:p>
            <a:r>
              <a:rPr lang="en-US" smtClean="0"/>
              <a:t>Click to edit Master title style</a:t>
            </a:r>
            <a:endParaRPr lang="en-US"/>
          </a:p>
        </p:txBody>
      </p:sp>
      <p:sp>
        <p:nvSpPr>
          <p:cNvPr id="117763" name="Rectangle 3"/>
          <p:cNvSpPr>
            <a:spLocks noGrp="1" noChangeArrowheads="1"/>
          </p:cNvSpPr>
          <p:nvPr>
            <p:ph type="subTitle" idx="1"/>
          </p:nvPr>
        </p:nvSpPr>
        <p:spPr>
          <a:xfrm>
            <a:off x="990859" y="3883025"/>
            <a:ext cx="10769229" cy="539354"/>
          </a:xfrm>
        </p:spPr>
        <p:txBody>
          <a:bodyPr/>
          <a:lstStyle>
            <a:lvl1pPr marL="0" indent="0">
              <a:buFont typeface="Wingdings 2" pitchFamily="18" charset="2"/>
              <a:buNone/>
              <a:defRPr/>
            </a:lvl1pPr>
          </a:lstStyle>
          <a:p>
            <a:r>
              <a:rPr lang="en-US" smtClean="0"/>
              <a:t>Click to edit Master subtitle style</a:t>
            </a:r>
            <a:endParaRPr lang="en-US"/>
          </a:p>
        </p:txBody>
      </p:sp>
      <p:pic>
        <p:nvPicPr>
          <p:cNvPr id="4" name="Picture 3" descr="ljt.tif"/>
          <p:cNvPicPr>
            <a:picLocks noChangeAspect="1"/>
          </p:cNvPicPr>
          <p:nvPr userDrawn="1"/>
        </p:nvPicPr>
        <p:blipFill>
          <a:blip r:embed="rId3">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4"/>
            <a:ext cx="11175736" cy="7886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570567" y="1427165"/>
            <a:ext cx="8151414" cy="221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2177" y="239715"/>
            <a:ext cx="2269804" cy="3405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46038" y="239715"/>
            <a:ext cx="3220833" cy="3405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2" y="2130429"/>
            <a:ext cx="10362724" cy="78865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279" y="3886200"/>
            <a:ext cx="8533447" cy="98255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6"/>
            <a:ext cx="11175736" cy="7886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7" y="4406901"/>
            <a:ext cx="10362724" cy="65015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867" y="2906718"/>
            <a:ext cx="10362724" cy="37315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6"/>
            <a:ext cx="11175736" cy="7886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9251" y="1898653"/>
            <a:ext cx="5530703" cy="2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2391" y="1898653"/>
            <a:ext cx="5530703" cy="2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274640"/>
            <a:ext cx="10972483" cy="78865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759" y="1535113"/>
            <a:ext cx="5386203" cy="760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759" y="2174880"/>
            <a:ext cx="5386203" cy="20536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63" y="1535113"/>
            <a:ext cx="5389379" cy="760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63" y="2174880"/>
            <a:ext cx="5389379" cy="20536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6"/>
            <a:ext cx="11175736" cy="788653"/>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550051"/>
            <a:ext cx="4011069" cy="3731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916" y="273056"/>
            <a:ext cx="6815325" cy="2681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760" y="1435103"/>
            <a:ext cx="4011069" cy="290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4"/>
            <a:ext cx="11175736" cy="7886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1" y="4800605"/>
            <a:ext cx="7315517" cy="3731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811" y="612775"/>
            <a:ext cx="7315517" cy="539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811" y="5367343"/>
            <a:ext cx="7315517" cy="290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6"/>
            <a:ext cx="11175736" cy="7886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03289" y="1898650"/>
            <a:ext cx="7929815" cy="2217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3296" y="239719"/>
            <a:ext cx="2269804" cy="387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53981" y="239719"/>
            <a:ext cx="3220833" cy="387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E87DF8-F310-44FC-8AB8-ACD392F373B7}" type="datetimeFigureOut">
              <a:rPr lang="ro-RO" smtClean="0"/>
              <a:t>13.06.2017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216DC90-A91C-41E9-A9D6-71646752946A}" type="slidenum">
              <a:rPr lang="ro-RO" smtClean="0"/>
              <a:t>‹nr.›</a:t>
            </a:fld>
            <a:endParaRPr lang="ro-RO"/>
          </a:p>
        </p:txBody>
      </p:sp>
    </p:spTree>
    <p:extLst>
      <p:ext uri="{BB962C8B-B14F-4D97-AF65-F5344CB8AC3E}">
        <p14:creationId xmlns:p14="http://schemas.microsoft.com/office/powerpoint/2010/main" val="19778869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5480" y="609600"/>
            <a:ext cx="7858522" cy="1320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7DF8-F310-44FC-8AB8-ACD392F373B7}" type="datetimeFigureOut">
              <a:rPr lang="ro-RO" smtClean="0"/>
              <a:t>13.06.2017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216DC90-A91C-41E9-A9D6-71646752946A}" type="slidenum">
              <a:rPr lang="ro-RO" smtClean="0"/>
              <a:t>‹nr.›</a:t>
            </a:fld>
            <a:endParaRPr lang="ro-RO"/>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251454"/>
            <a:ext cx="1296144" cy="1476403"/>
          </a:xfrm>
          <a:prstGeom prst="rect">
            <a:avLst/>
          </a:prstGeom>
        </p:spPr>
      </p:pic>
    </p:spTree>
    <p:extLst>
      <p:ext uri="{BB962C8B-B14F-4D97-AF65-F5344CB8AC3E}">
        <p14:creationId xmlns:p14="http://schemas.microsoft.com/office/powerpoint/2010/main" val="255916496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87DF8-F310-44FC-8AB8-ACD392F373B7}" type="datetimeFigureOut">
              <a:rPr lang="ro-RO" smtClean="0"/>
              <a:t>13.06.2017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216DC90-A91C-41E9-A9D6-71646752946A}" type="slidenum">
              <a:rPr lang="ro-RO" smtClean="0"/>
              <a:t>‹nr.›</a:t>
            </a:fld>
            <a:endParaRPr lang="ro-RO"/>
          </a:p>
        </p:txBody>
      </p:sp>
      <p:pic>
        <p:nvPicPr>
          <p:cNvPr id="7" name="Picture 6" descr="ljt.tif"/>
          <p:cNvPicPr>
            <a:picLocks noChangeAspect="1"/>
          </p:cNvPicPr>
          <p:nvPr userDrawn="1"/>
        </p:nvPicPr>
        <p:blipFill>
          <a:blip r:embed="rId2">
            <a:lum bright="10000"/>
          </a:blip>
          <a:stretch>
            <a:fillRect/>
          </a:stretch>
        </p:blipFill>
        <p:spPr>
          <a:xfrm>
            <a:off x="9818762" y="3214686"/>
            <a:ext cx="2373239" cy="3176588"/>
          </a:xfrm>
          <a:prstGeom prst="rect">
            <a:avLst/>
          </a:prstGeom>
        </p:spPr>
      </p:pic>
    </p:spTree>
    <p:extLst>
      <p:ext uri="{BB962C8B-B14F-4D97-AF65-F5344CB8AC3E}">
        <p14:creationId xmlns:p14="http://schemas.microsoft.com/office/powerpoint/2010/main" val="16516490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E87DF8-F310-44FC-8AB8-ACD392F373B7}" type="datetimeFigureOut">
              <a:rPr lang="ro-RO" smtClean="0"/>
              <a:t>13.06.2017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216DC90-A91C-41E9-A9D6-71646752946A}" type="slidenum">
              <a:rPr lang="ro-RO" smtClean="0"/>
              <a:t>‹nr.›</a:t>
            </a:fld>
            <a:endParaRPr lang="ro-RO"/>
          </a:p>
        </p:txBody>
      </p:sp>
      <p:pic>
        <p:nvPicPr>
          <p:cNvPr id="8" name="Picture 7"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extLst>
      <p:ext uri="{BB962C8B-B14F-4D97-AF65-F5344CB8AC3E}">
        <p14:creationId xmlns:p14="http://schemas.microsoft.com/office/powerpoint/2010/main" val="386592982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E87DF8-F310-44FC-8AB8-ACD392F373B7}" type="datetimeFigureOut">
              <a:rPr lang="ro-RO" smtClean="0"/>
              <a:t>13.06.2017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216DC90-A91C-41E9-A9D6-71646752946A}" type="slidenum">
              <a:rPr lang="ro-RO" smtClean="0"/>
              <a:t>‹nr.›</a:t>
            </a:fld>
            <a:endParaRPr lang="ro-RO"/>
          </a:p>
        </p:txBody>
      </p:sp>
      <p:pic>
        <p:nvPicPr>
          <p:cNvPr id="10" name="Picture 9"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extLst>
      <p:ext uri="{BB962C8B-B14F-4D97-AF65-F5344CB8AC3E}">
        <p14:creationId xmlns:p14="http://schemas.microsoft.com/office/powerpoint/2010/main" val="153942039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E87DF8-F310-44FC-8AB8-ACD392F373B7}" type="datetimeFigureOut">
              <a:rPr lang="ro-RO" smtClean="0"/>
              <a:t>13.06.2017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216DC90-A91C-41E9-A9D6-71646752946A}" type="slidenum">
              <a:rPr lang="ro-RO" smtClean="0"/>
              <a:t>‹nr.›</a:t>
            </a:fld>
            <a:endParaRPr lang="ro-RO"/>
          </a:p>
        </p:txBody>
      </p:sp>
    </p:spTree>
    <p:extLst>
      <p:ext uri="{BB962C8B-B14F-4D97-AF65-F5344CB8AC3E}">
        <p14:creationId xmlns:p14="http://schemas.microsoft.com/office/powerpoint/2010/main" val="172400197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87DF8-F310-44FC-8AB8-ACD392F373B7}" type="datetimeFigureOut">
              <a:rPr lang="ro-RO" smtClean="0"/>
              <a:t>13.06.2017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E216DC90-A91C-41E9-A9D6-71646752946A}" type="slidenum">
              <a:rPr lang="ro-RO" smtClean="0"/>
              <a:t>‹nr.›</a:t>
            </a:fld>
            <a:endParaRPr lang="ro-RO"/>
          </a:p>
        </p:txBody>
      </p:sp>
      <p:pic>
        <p:nvPicPr>
          <p:cNvPr id="5" name="Picture 4"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extLst>
      <p:ext uri="{BB962C8B-B14F-4D97-AF65-F5344CB8AC3E}">
        <p14:creationId xmlns:p14="http://schemas.microsoft.com/office/powerpoint/2010/main" val="252465066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5" y="4406901"/>
            <a:ext cx="10362724" cy="65015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865" y="2906714"/>
            <a:ext cx="10362724" cy="37315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descr="ljt.tif"/>
          <p:cNvPicPr>
            <a:picLocks noChangeAspect="1"/>
          </p:cNvPicPr>
          <p:nvPr userDrawn="1"/>
        </p:nvPicPr>
        <p:blipFill>
          <a:blip r:embed="rId2">
            <a:lum bright="10000"/>
          </a:blip>
          <a:stretch>
            <a:fillRect/>
          </a:stretch>
        </p:blipFill>
        <p:spPr>
          <a:xfrm>
            <a:off x="9818762" y="3214686"/>
            <a:ext cx="2373239" cy="317658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87DF8-F310-44FC-8AB8-ACD392F373B7}" type="datetimeFigureOut">
              <a:rPr lang="ro-RO" smtClean="0"/>
              <a:t>13.06.2017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216DC90-A91C-41E9-A9D6-71646752946A}" type="slidenum">
              <a:rPr lang="ro-RO" smtClean="0"/>
              <a:t>‹nr.›</a:t>
            </a:fld>
            <a:endParaRPr lang="ro-RO"/>
          </a:p>
        </p:txBody>
      </p:sp>
      <p:pic>
        <p:nvPicPr>
          <p:cNvPr id="8" name="Picture 7"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extLst>
      <p:ext uri="{BB962C8B-B14F-4D97-AF65-F5344CB8AC3E}">
        <p14:creationId xmlns:p14="http://schemas.microsoft.com/office/powerpoint/2010/main" val="40543542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216DC90-A91C-41E9-A9D6-71646752946A}" type="slidenum">
              <a:rPr lang="ro-RO" smtClean="0"/>
              <a:t>‹nr.›</a:t>
            </a:fld>
            <a:endParaRPr lang="ro-RO"/>
          </a:p>
        </p:txBody>
      </p:sp>
      <p:sp>
        <p:nvSpPr>
          <p:cNvPr id="5" name="Date Placeholder 4"/>
          <p:cNvSpPr>
            <a:spLocks noGrp="1"/>
          </p:cNvSpPr>
          <p:nvPr>
            <p:ph type="dt" sz="half" idx="10"/>
          </p:nvPr>
        </p:nvSpPr>
        <p:spPr/>
        <p:txBody>
          <a:bodyPr/>
          <a:lstStyle/>
          <a:p>
            <a:fld id="{49E87DF8-F310-44FC-8AB8-ACD392F373B7}" type="datetimeFigureOut">
              <a:rPr lang="ro-RO" smtClean="0"/>
              <a:t>13.06.2017</a:t>
            </a:fld>
            <a:endParaRPr lang="ro-RO"/>
          </a:p>
        </p:txBody>
      </p:sp>
      <p:pic>
        <p:nvPicPr>
          <p:cNvPr id="8" name="Picture 7"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extLst>
      <p:ext uri="{BB962C8B-B14F-4D97-AF65-F5344CB8AC3E}">
        <p14:creationId xmlns:p14="http://schemas.microsoft.com/office/powerpoint/2010/main" val="69435005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29931861"/>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027751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790474683"/>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2693761"/>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78594324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7DF8-F310-44FC-8AB8-ACD392F373B7}" type="datetimeFigureOut">
              <a:rPr lang="ro-RO" smtClean="0"/>
              <a:t>13.06.2017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216DC90-A91C-41E9-A9D6-71646752946A}" type="slidenum">
              <a:rPr lang="ro-RO" smtClean="0"/>
              <a:t>‹nr.›</a:t>
            </a:fld>
            <a:endParaRPr lang="ro-RO"/>
          </a:p>
        </p:txBody>
      </p:sp>
    </p:spTree>
    <p:extLst>
      <p:ext uri="{BB962C8B-B14F-4D97-AF65-F5344CB8AC3E}">
        <p14:creationId xmlns:p14="http://schemas.microsoft.com/office/powerpoint/2010/main" val="284569828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87DF8-F310-44FC-8AB8-ACD392F373B7}" type="datetimeFigureOut">
              <a:rPr lang="ro-RO" smtClean="0"/>
              <a:t>13.06.2017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216DC90-A91C-41E9-A9D6-71646752946A}" type="slidenum">
              <a:rPr lang="ro-RO" smtClean="0"/>
              <a:t>‹nr.›</a:t>
            </a:fld>
            <a:endParaRPr lang="ro-RO"/>
          </a:p>
        </p:txBody>
      </p:sp>
    </p:spTree>
    <p:extLst>
      <p:ext uri="{BB962C8B-B14F-4D97-AF65-F5344CB8AC3E}">
        <p14:creationId xmlns:p14="http://schemas.microsoft.com/office/powerpoint/2010/main" val="25657038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4"/>
            <a:ext cx="11175736" cy="7886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134" y="1427164"/>
            <a:ext cx="5530703" cy="19612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75" y="1427164"/>
            <a:ext cx="5530703" cy="19612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274638"/>
            <a:ext cx="10972483" cy="78865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759" y="1867511"/>
            <a:ext cx="5386203" cy="428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759" y="2174876"/>
            <a:ext cx="5386203" cy="17212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63" y="1867511"/>
            <a:ext cx="5389379" cy="428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63" y="2174876"/>
            <a:ext cx="5389379" cy="17212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132" y="239714"/>
            <a:ext cx="11175736" cy="788653"/>
          </a:xfrm>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550049"/>
            <a:ext cx="4011069" cy="3731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916" y="273052"/>
            <a:ext cx="6815325" cy="22382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760" y="1435102"/>
            <a:ext cx="4011069" cy="290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1" y="4800601"/>
            <a:ext cx="7315517" cy="3731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811" y="612775"/>
            <a:ext cx="7315517" cy="539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811" y="5367339"/>
            <a:ext cx="7315517" cy="290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descr="ljt.tif"/>
          <p:cNvPicPr>
            <a:picLocks noChangeAspect="1"/>
          </p:cNvPicPr>
          <p:nvPr userDrawn="1"/>
        </p:nvPicPr>
        <p:blipFill>
          <a:blip r:embed="rId2">
            <a:lum bright="10000"/>
          </a:blip>
          <a:stretch>
            <a:fillRect/>
          </a:stretch>
        </p:blipFill>
        <p:spPr>
          <a:xfrm>
            <a:off x="9953986" y="3643314"/>
            <a:ext cx="2238015" cy="2995590"/>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08132" y="239715"/>
            <a:ext cx="11175736" cy="782637"/>
          </a:xfrm>
          <a:prstGeom prst="rect">
            <a:avLst/>
          </a:prstGeom>
          <a:noFill/>
          <a:ln w="9525">
            <a:noFill/>
            <a:miter lim="800000"/>
            <a:headEnd/>
            <a:tailEnd/>
          </a:ln>
        </p:spPr>
        <p:txBody>
          <a:bodyPr vert="horz" wrap="square" lIns="95226" tIns="47613" rIns="95226" bIns="47613" numCol="1" anchor="t" anchorCtr="0" compatLnSpc="1">
            <a:prstTxWarp prst="textNoShape">
              <a:avLst/>
            </a:prstTxWarp>
            <a:spAutoFit/>
          </a:bodyPr>
          <a:lstStyle/>
          <a:p>
            <a:pPr lvl="0"/>
            <a:r>
              <a:rPr lang="en-US" smtClean="0"/>
              <a:t>Click to edit Title Slide</a:t>
            </a:r>
          </a:p>
        </p:txBody>
      </p:sp>
      <p:sp>
        <p:nvSpPr>
          <p:cNvPr id="5123" name="Rectangle 3"/>
          <p:cNvSpPr>
            <a:spLocks noGrp="1" noChangeArrowheads="1"/>
          </p:cNvSpPr>
          <p:nvPr>
            <p:ph type="body" idx="1"/>
          </p:nvPr>
        </p:nvSpPr>
        <p:spPr bwMode="auto">
          <a:xfrm>
            <a:off x="508133" y="1427165"/>
            <a:ext cx="11213845" cy="2217737"/>
          </a:xfrm>
          <a:prstGeom prst="rect">
            <a:avLst/>
          </a:prstGeom>
          <a:noFill/>
          <a:ln w="9525">
            <a:noFill/>
            <a:miter lim="800000"/>
            <a:headEnd/>
            <a:tailEnd/>
          </a:ln>
        </p:spPr>
        <p:txBody>
          <a:bodyPr vert="horz" wrap="square" lIns="95226" tIns="47613" rIns="95226" bIns="47613"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4" name="Picture 4" descr="bullet"/>
          <p:cNvPicPr>
            <a:picLocks noChangeAspect="1" noChangeArrowheads="1"/>
          </p:cNvPicPr>
          <p:nvPr/>
        </p:nvPicPr>
        <p:blipFill>
          <a:blip r:embed="rId14"/>
          <a:srcRect/>
          <a:stretch>
            <a:fillRect/>
          </a:stretch>
        </p:blipFill>
        <p:spPr bwMode="auto">
          <a:xfrm>
            <a:off x="12447655" y="0"/>
            <a:ext cx="320759"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hf hdr="0" ftr="0" dt="0"/>
  <p:txStyles>
    <p:titleStyle>
      <a:lvl1pPr algn="l" defTabSz="952500" rtl="0" eaLnBrk="1" fontAlgn="base" hangingPunct="1">
        <a:lnSpc>
          <a:spcPct val="90000"/>
        </a:lnSpc>
        <a:spcBef>
          <a:spcPct val="0"/>
        </a:spcBef>
        <a:spcAft>
          <a:spcPct val="0"/>
        </a:spcAft>
        <a:defRPr sz="5000" b="1">
          <a:solidFill>
            <a:schemeClr val="accent1"/>
          </a:solidFill>
          <a:latin typeface="+mj-lt"/>
          <a:ea typeface="+mj-ea"/>
          <a:cs typeface="+mj-cs"/>
        </a:defRPr>
      </a:lvl1pPr>
      <a:lvl2pPr algn="l" defTabSz="952500" rtl="0" eaLnBrk="1" fontAlgn="base" hangingPunct="1">
        <a:lnSpc>
          <a:spcPct val="90000"/>
        </a:lnSpc>
        <a:spcBef>
          <a:spcPct val="0"/>
        </a:spcBef>
        <a:spcAft>
          <a:spcPct val="0"/>
        </a:spcAft>
        <a:defRPr sz="5000" b="1">
          <a:solidFill>
            <a:schemeClr val="accent1"/>
          </a:solidFill>
          <a:latin typeface="Segoe Light" pitchFamily="34" charset="0"/>
        </a:defRPr>
      </a:lvl2pPr>
      <a:lvl3pPr algn="l" defTabSz="952500" rtl="0" eaLnBrk="1" fontAlgn="base" hangingPunct="1">
        <a:lnSpc>
          <a:spcPct val="90000"/>
        </a:lnSpc>
        <a:spcBef>
          <a:spcPct val="0"/>
        </a:spcBef>
        <a:spcAft>
          <a:spcPct val="0"/>
        </a:spcAft>
        <a:defRPr sz="5000" b="1">
          <a:solidFill>
            <a:schemeClr val="accent1"/>
          </a:solidFill>
          <a:latin typeface="Segoe Light" pitchFamily="34" charset="0"/>
        </a:defRPr>
      </a:lvl3pPr>
      <a:lvl4pPr algn="l" defTabSz="952500" rtl="0" eaLnBrk="1" fontAlgn="base" hangingPunct="1">
        <a:lnSpc>
          <a:spcPct val="90000"/>
        </a:lnSpc>
        <a:spcBef>
          <a:spcPct val="0"/>
        </a:spcBef>
        <a:spcAft>
          <a:spcPct val="0"/>
        </a:spcAft>
        <a:defRPr sz="5000" b="1">
          <a:solidFill>
            <a:schemeClr val="accent1"/>
          </a:solidFill>
          <a:latin typeface="Segoe Light" pitchFamily="34" charset="0"/>
        </a:defRPr>
      </a:lvl4pPr>
      <a:lvl5pPr algn="l" defTabSz="952500" rtl="0" eaLnBrk="1" fontAlgn="base" hangingPunct="1">
        <a:lnSpc>
          <a:spcPct val="90000"/>
        </a:lnSpc>
        <a:spcBef>
          <a:spcPct val="0"/>
        </a:spcBef>
        <a:spcAft>
          <a:spcPct val="0"/>
        </a:spcAft>
        <a:defRPr sz="5000" b="1">
          <a:solidFill>
            <a:schemeClr val="accent1"/>
          </a:solidFill>
          <a:latin typeface="Segoe Light" pitchFamily="34" charset="0"/>
        </a:defRPr>
      </a:lvl5pPr>
      <a:lvl6pPr marL="457200" algn="l" defTabSz="952500" rtl="0" eaLnBrk="1" fontAlgn="base" hangingPunct="1">
        <a:lnSpc>
          <a:spcPct val="90000"/>
        </a:lnSpc>
        <a:spcBef>
          <a:spcPct val="0"/>
        </a:spcBef>
        <a:spcAft>
          <a:spcPct val="0"/>
        </a:spcAft>
        <a:defRPr sz="5000" b="1">
          <a:solidFill>
            <a:schemeClr val="accent1"/>
          </a:solidFill>
          <a:latin typeface="Segoe Light" pitchFamily="34" charset="0"/>
        </a:defRPr>
      </a:lvl6pPr>
      <a:lvl7pPr marL="914400" algn="l" defTabSz="952500" rtl="0" eaLnBrk="1" fontAlgn="base" hangingPunct="1">
        <a:lnSpc>
          <a:spcPct val="90000"/>
        </a:lnSpc>
        <a:spcBef>
          <a:spcPct val="0"/>
        </a:spcBef>
        <a:spcAft>
          <a:spcPct val="0"/>
        </a:spcAft>
        <a:defRPr sz="5000" b="1">
          <a:solidFill>
            <a:schemeClr val="accent1"/>
          </a:solidFill>
          <a:latin typeface="Segoe Light" pitchFamily="34" charset="0"/>
        </a:defRPr>
      </a:lvl7pPr>
      <a:lvl8pPr marL="1371600" algn="l" defTabSz="952500" rtl="0" eaLnBrk="1" fontAlgn="base" hangingPunct="1">
        <a:lnSpc>
          <a:spcPct val="90000"/>
        </a:lnSpc>
        <a:spcBef>
          <a:spcPct val="0"/>
        </a:spcBef>
        <a:spcAft>
          <a:spcPct val="0"/>
        </a:spcAft>
        <a:defRPr sz="5000" b="1">
          <a:solidFill>
            <a:schemeClr val="accent1"/>
          </a:solidFill>
          <a:latin typeface="Segoe Light" pitchFamily="34" charset="0"/>
        </a:defRPr>
      </a:lvl8pPr>
      <a:lvl9pPr marL="1828800" algn="l" defTabSz="952500" rtl="0" eaLnBrk="1" fontAlgn="base" hangingPunct="1">
        <a:lnSpc>
          <a:spcPct val="90000"/>
        </a:lnSpc>
        <a:spcBef>
          <a:spcPct val="0"/>
        </a:spcBef>
        <a:spcAft>
          <a:spcPct val="0"/>
        </a:spcAft>
        <a:defRPr sz="5000" b="1">
          <a:solidFill>
            <a:schemeClr val="accent1"/>
          </a:solidFill>
          <a:latin typeface="Segoe Light" pitchFamily="34" charset="0"/>
        </a:defRPr>
      </a:lvl9pPr>
    </p:titleStyle>
    <p:bodyStyle>
      <a:lvl1pPr marL="461963" indent="-461963"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latin typeface="+mn-lt"/>
          <a:ea typeface="+mn-ea"/>
          <a:cs typeface="+mn-cs"/>
        </a:defRPr>
      </a:lvl1pPr>
      <a:lvl2pPr marL="858838" indent="-395288"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800">
          <a:solidFill>
            <a:schemeClr val="tx1"/>
          </a:solidFill>
          <a:latin typeface="+mn-lt"/>
        </a:defRPr>
      </a:lvl2pPr>
      <a:lvl3pPr marL="1255713" indent="-395288"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400">
          <a:solidFill>
            <a:schemeClr val="tx1"/>
          </a:solidFill>
          <a:latin typeface="+mn-lt"/>
        </a:defRPr>
      </a:lvl3pPr>
      <a:lvl4pPr marL="1654175" indent="-39687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4pPr>
      <a:lvl5pPr marL="1995488" indent="-33972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5pPr>
      <a:lvl6pPr marL="2452688" indent="-33972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6pPr>
      <a:lvl7pPr marL="2909888" indent="-33972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7pPr>
      <a:lvl8pPr marL="3367088" indent="-33972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8pPr>
      <a:lvl9pPr marL="3824288" indent="-339725" algn="l" defTabSz="952500"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14"/>
          <a:srcRect/>
          <a:stretch>
            <a:fillRect/>
          </a:stretch>
        </p:blipFill>
        <p:spPr bwMode="auto">
          <a:xfrm>
            <a:off x="2" y="1285878"/>
            <a:ext cx="12203116" cy="5572125"/>
          </a:xfrm>
          <a:prstGeom prst="rect">
            <a:avLst/>
          </a:prstGeom>
          <a:noFill/>
          <a:ln w="9525" algn="ctr">
            <a:noFill/>
            <a:miter lim="800000"/>
            <a:headEnd/>
            <a:tailEnd/>
          </a:ln>
        </p:spPr>
      </p:pic>
      <p:sp>
        <p:nvSpPr>
          <p:cNvPr id="6147" name="Rectangle 2"/>
          <p:cNvSpPr>
            <a:spLocks noGrp="1" noChangeArrowheads="1"/>
          </p:cNvSpPr>
          <p:nvPr>
            <p:ph type="title"/>
          </p:nvPr>
        </p:nvSpPr>
        <p:spPr bwMode="auto">
          <a:xfrm>
            <a:off x="508132" y="239717"/>
            <a:ext cx="11175736" cy="782637"/>
          </a:xfrm>
          <a:prstGeom prst="rect">
            <a:avLst/>
          </a:prstGeom>
          <a:noFill/>
          <a:ln w="9525">
            <a:noFill/>
            <a:miter lim="800000"/>
            <a:headEnd/>
            <a:tailEnd/>
          </a:ln>
        </p:spPr>
        <p:txBody>
          <a:bodyPr vert="horz" wrap="square" lIns="95226" tIns="47613" rIns="95226" bIns="47613" numCol="1" anchor="t" anchorCtr="0" compatLnSpc="1">
            <a:prstTxWarp prst="textNoShape">
              <a:avLst/>
            </a:prstTxWarp>
            <a:spAutoFit/>
          </a:bodyPr>
          <a:lstStyle/>
          <a:p>
            <a:pPr lvl="0"/>
            <a:r>
              <a:rPr lang="en-US" smtClean="0"/>
              <a:t>Click to edit Title Slide</a:t>
            </a:r>
          </a:p>
        </p:txBody>
      </p:sp>
      <p:sp>
        <p:nvSpPr>
          <p:cNvPr id="6148" name="Rectangle 3"/>
          <p:cNvSpPr>
            <a:spLocks noGrp="1" noChangeArrowheads="1"/>
          </p:cNvSpPr>
          <p:nvPr>
            <p:ph type="body" idx="1"/>
          </p:nvPr>
        </p:nvSpPr>
        <p:spPr bwMode="auto">
          <a:xfrm>
            <a:off x="519249" y="1898650"/>
            <a:ext cx="11213845" cy="2217738"/>
          </a:xfrm>
          <a:prstGeom prst="rect">
            <a:avLst/>
          </a:prstGeom>
          <a:noFill/>
          <a:ln w="9525">
            <a:noFill/>
            <a:miter lim="800000"/>
            <a:headEnd/>
            <a:tailEnd/>
          </a:ln>
        </p:spPr>
        <p:txBody>
          <a:bodyPr vert="horz" wrap="square" lIns="95226" tIns="47613" rIns="95226" bIns="47613"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9" name="Picture 4" descr="bullet"/>
          <p:cNvPicPr>
            <a:picLocks noChangeAspect="1" noChangeArrowheads="1"/>
          </p:cNvPicPr>
          <p:nvPr/>
        </p:nvPicPr>
        <p:blipFill>
          <a:blip r:embed="rId15"/>
          <a:srcRect/>
          <a:stretch>
            <a:fillRect/>
          </a:stretch>
        </p:blipFill>
        <p:spPr bwMode="auto">
          <a:xfrm>
            <a:off x="12447657" y="0"/>
            <a:ext cx="320759"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hf hdr="0" ftr="0" dt="0"/>
  <p:txStyles>
    <p:titleStyle>
      <a:lvl1pPr algn="l" defTabSz="952500" rtl="0" eaLnBrk="1" fontAlgn="base" hangingPunct="1">
        <a:lnSpc>
          <a:spcPct val="90000"/>
        </a:lnSpc>
        <a:spcBef>
          <a:spcPct val="0"/>
        </a:spcBef>
        <a:spcAft>
          <a:spcPct val="0"/>
        </a:spcAft>
        <a:defRPr sz="5000" b="1">
          <a:solidFill>
            <a:schemeClr val="accent1"/>
          </a:solidFill>
          <a:latin typeface="+mj-lt"/>
          <a:ea typeface="+mj-ea"/>
          <a:cs typeface="+mj-cs"/>
        </a:defRPr>
      </a:lvl1pPr>
      <a:lvl2pPr algn="l" defTabSz="952500" rtl="0" eaLnBrk="1" fontAlgn="base" hangingPunct="1">
        <a:lnSpc>
          <a:spcPct val="90000"/>
        </a:lnSpc>
        <a:spcBef>
          <a:spcPct val="0"/>
        </a:spcBef>
        <a:spcAft>
          <a:spcPct val="0"/>
        </a:spcAft>
        <a:defRPr sz="5000" b="1">
          <a:solidFill>
            <a:schemeClr val="accent1"/>
          </a:solidFill>
          <a:latin typeface="Segoe Light" pitchFamily="34" charset="0"/>
        </a:defRPr>
      </a:lvl2pPr>
      <a:lvl3pPr algn="l" defTabSz="952500" rtl="0" eaLnBrk="1" fontAlgn="base" hangingPunct="1">
        <a:lnSpc>
          <a:spcPct val="90000"/>
        </a:lnSpc>
        <a:spcBef>
          <a:spcPct val="0"/>
        </a:spcBef>
        <a:spcAft>
          <a:spcPct val="0"/>
        </a:spcAft>
        <a:defRPr sz="5000" b="1">
          <a:solidFill>
            <a:schemeClr val="accent1"/>
          </a:solidFill>
          <a:latin typeface="Segoe Light" pitchFamily="34" charset="0"/>
        </a:defRPr>
      </a:lvl3pPr>
      <a:lvl4pPr algn="l" defTabSz="952500" rtl="0" eaLnBrk="1" fontAlgn="base" hangingPunct="1">
        <a:lnSpc>
          <a:spcPct val="90000"/>
        </a:lnSpc>
        <a:spcBef>
          <a:spcPct val="0"/>
        </a:spcBef>
        <a:spcAft>
          <a:spcPct val="0"/>
        </a:spcAft>
        <a:defRPr sz="5000" b="1">
          <a:solidFill>
            <a:schemeClr val="accent1"/>
          </a:solidFill>
          <a:latin typeface="Segoe Light" pitchFamily="34" charset="0"/>
        </a:defRPr>
      </a:lvl4pPr>
      <a:lvl5pPr algn="l" defTabSz="952500" rtl="0" eaLnBrk="1" fontAlgn="base" hangingPunct="1">
        <a:lnSpc>
          <a:spcPct val="90000"/>
        </a:lnSpc>
        <a:spcBef>
          <a:spcPct val="0"/>
        </a:spcBef>
        <a:spcAft>
          <a:spcPct val="0"/>
        </a:spcAft>
        <a:defRPr sz="5000" b="1">
          <a:solidFill>
            <a:schemeClr val="accent1"/>
          </a:solidFill>
          <a:latin typeface="Segoe Light" pitchFamily="34" charset="0"/>
        </a:defRPr>
      </a:lvl5pPr>
      <a:lvl6pPr marL="457200" algn="l" defTabSz="952500" rtl="0" eaLnBrk="1" fontAlgn="base" hangingPunct="1">
        <a:lnSpc>
          <a:spcPct val="90000"/>
        </a:lnSpc>
        <a:spcBef>
          <a:spcPct val="0"/>
        </a:spcBef>
        <a:spcAft>
          <a:spcPct val="0"/>
        </a:spcAft>
        <a:defRPr sz="5000" b="1">
          <a:solidFill>
            <a:schemeClr val="accent1"/>
          </a:solidFill>
          <a:latin typeface="Segoe Light" pitchFamily="34" charset="0"/>
        </a:defRPr>
      </a:lvl6pPr>
      <a:lvl7pPr marL="914400" algn="l" defTabSz="952500" rtl="0" eaLnBrk="1" fontAlgn="base" hangingPunct="1">
        <a:lnSpc>
          <a:spcPct val="90000"/>
        </a:lnSpc>
        <a:spcBef>
          <a:spcPct val="0"/>
        </a:spcBef>
        <a:spcAft>
          <a:spcPct val="0"/>
        </a:spcAft>
        <a:defRPr sz="5000" b="1">
          <a:solidFill>
            <a:schemeClr val="accent1"/>
          </a:solidFill>
          <a:latin typeface="Segoe Light" pitchFamily="34" charset="0"/>
        </a:defRPr>
      </a:lvl7pPr>
      <a:lvl8pPr marL="1371600" algn="l" defTabSz="952500" rtl="0" eaLnBrk="1" fontAlgn="base" hangingPunct="1">
        <a:lnSpc>
          <a:spcPct val="90000"/>
        </a:lnSpc>
        <a:spcBef>
          <a:spcPct val="0"/>
        </a:spcBef>
        <a:spcAft>
          <a:spcPct val="0"/>
        </a:spcAft>
        <a:defRPr sz="5000" b="1">
          <a:solidFill>
            <a:schemeClr val="accent1"/>
          </a:solidFill>
          <a:latin typeface="Segoe Light" pitchFamily="34" charset="0"/>
        </a:defRPr>
      </a:lvl8pPr>
      <a:lvl9pPr marL="1828800" algn="l" defTabSz="952500" rtl="0" eaLnBrk="1" fontAlgn="base" hangingPunct="1">
        <a:lnSpc>
          <a:spcPct val="90000"/>
        </a:lnSpc>
        <a:spcBef>
          <a:spcPct val="0"/>
        </a:spcBef>
        <a:spcAft>
          <a:spcPct val="0"/>
        </a:spcAft>
        <a:defRPr sz="5000" b="1">
          <a:solidFill>
            <a:schemeClr val="accent1"/>
          </a:solidFill>
          <a:latin typeface="Segoe Light" pitchFamily="34" charset="0"/>
        </a:defRPr>
      </a:lvl9pPr>
    </p:titleStyle>
    <p:bodyStyle>
      <a:lvl1pPr marL="461963" indent="-461963" algn="l" defTabSz="952500" rtl="0" eaLnBrk="1" fontAlgn="base" hangingPunct="1">
        <a:lnSpc>
          <a:spcPct val="90000"/>
        </a:lnSpc>
        <a:spcBef>
          <a:spcPct val="30000"/>
        </a:spcBef>
        <a:spcAft>
          <a:spcPct val="0"/>
        </a:spcAft>
        <a:buClr>
          <a:schemeClr val="tx2"/>
        </a:buClr>
        <a:buFont typeface="Wingdings 2" pitchFamily="18" charset="2"/>
        <a:defRPr sz="3200" b="1">
          <a:solidFill>
            <a:schemeClr val="bg2"/>
          </a:solidFill>
          <a:latin typeface="+mn-lt"/>
          <a:ea typeface="+mn-ea"/>
          <a:cs typeface="+mn-cs"/>
        </a:defRPr>
      </a:lvl1pPr>
      <a:lvl2pPr marL="850900" indent="-387350" algn="l" defTabSz="952500" rtl="0" eaLnBrk="1" fontAlgn="base" hangingPunct="1">
        <a:lnSpc>
          <a:spcPct val="90000"/>
        </a:lnSpc>
        <a:spcBef>
          <a:spcPct val="30000"/>
        </a:spcBef>
        <a:spcAft>
          <a:spcPct val="0"/>
        </a:spcAft>
        <a:buClr>
          <a:schemeClr val="tx2"/>
        </a:buClr>
        <a:buFont typeface="Wingdings 2" pitchFamily="18" charset="2"/>
        <a:defRPr sz="2800" b="1">
          <a:solidFill>
            <a:schemeClr val="bg2"/>
          </a:solidFill>
          <a:latin typeface="+mn-lt"/>
        </a:defRPr>
      </a:lvl2pPr>
      <a:lvl3pPr marL="1255713" indent="-403225" algn="l" defTabSz="952500" rtl="0" eaLnBrk="1" fontAlgn="base" hangingPunct="1">
        <a:lnSpc>
          <a:spcPct val="90000"/>
        </a:lnSpc>
        <a:spcBef>
          <a:spcPct val="30000"/>
        </a:spcBef>
        <a:spcAft>
          <a:spcPct val="0"/>
        </a:spcAft>
        <a:buClr>
          <a:schemeClr val="tx2"/>
        </a:buClr>
        <a:buFont typeface="Wingdings 2" pitchFamily="18" charset="2"/>
        <a:defRPr sz="2400" b="1">
          <a:solidFill>
            <a:schemeClr val="bg2"/>
          </a:solidFill>
          <a:latin typeface="+mn-lt"/>
        </a:defRPr>
      </a:lvl3pPr>
      <a:lvl4pPr marL="1598613" indent="-341313"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4pPr>
      <a:lvl5pPr marL="1939925" indent="-339725"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5pPr>
      <a:lvl6pPr marL="2397125" indent="-339725"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6pPr>
      <a:lvl7pPr marL="2854325" indent="-339725"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7pPr>
      <a:lvl8pPr marL="3311525" indent="-339725"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8pPr>
      <a:lvl9pPr marL="3768725" indent="-339725" algn="l" defTabSz="952500" rtl="0" eaLnBrk="1" fontAlgn="base" hangingPunct="1">
        <a:lnSpc>
          <a:spcPct val="90000"/>
        </a:lnSpc>
        <a:spcBef>
          <a:spcPct val="30000"/>
        </a:spcBef>
        <a:spcAft>
          <a:spcPct val="0"/>
        </a:spcAft>
        <a:buClr>
          <a:schemeClr val="tx2"/>
        </a:buClr>
        <a:buFont typeface="Wingdings 2" pitchFamily="18" charset="2"/>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3066730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rolii.ro/"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www.scj.ro/1258/Jurisprudenta" TargetMode="External"/><Relationship Id="rId4" Type="http://schemas.openxmlformats.org/officeDocument/2006/relationships/hyperlink" Target="http://portal.just.ro/SitePages/jurisprudenta.aspx"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portal.just.ro/"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772816"/>
            <a:ext cx="9144000" cy="976804"/>
          </a:xfrm>
        </p:spPr>
        <p:txBody>
          <a:bodyPr>
            <a:normAutofit/>
          </a:bodyPr>
          <a:lstStyle/>
          <a:p>
            <a:r>
              <a:rPr lang="en-US" dirty="0" smtClean="0"/>
              <a:t>ECLI IN </a:t>
            </a:r>
            <a:r>
              <a:rPr lang="en-GB" dirty="0" smtClean="0"/>
              <a:t>ROMANIA</a:t>
            </a:r>
            <a:endParaRPr lang="en-GB" dirty="0"/>
          </a:p>
        </p:txBody>
      </p:sp>
      <p:sp>
        <p:nvSpPr>
          <p:cNvPr id="3" name="Subtitle 2"/>
          <p:cNvSpPr>
            <a:spLocks noGrp="1"/>
          </p:cNvSpPr>
          <p:nvPr>
            <p:ph type="subTitle" idx="1"/>
          </p:nvPr>
        </p:nvSpPr>
        <p:spPr>
          <a:xfrm>
            <a:off x="4710862" y="3284984"/>
            <a:ext cx="4680520" cy="3096344"/>
          </a:xfrm>
        </p:spPr>
        <p:txBody>
          <a:bodyPr>
            <a:noAutofit/>
          </a:bodyPr>
          <a:lstStyle/>
          <a:p>
            <a:r>
              <a:rPr lang="en-GB" sz="2800" b="1" dirty="0" smtClean="0"/>
              <a:t>BO-ECLI Conference</a:t>
            </a:r>
            <a:endParaRPr lang="ro-RO" sz="2800" b="1" dirty="0"/>
          </a:p>
          <a:p>
            <a:r>
              <a:rPr lang="en-US" sz="2800" dirty="0" smtClean="0"/>
              <a:t>Athens</a:t>
            </a:r>
            <a:r>
              <a:rPr lang="ro-RO" sz="2800" dirty="0" smtClean="0"/>
              <a:t>, </a:t>
            </a:r>
            <a:r>
              <a:rPr lang="en-GB" sz="2800" dirty="0" smtClean="0"/>
              <a:t>08 - 09</a:t>
            </a:r>
            <a:r>
              <a:rPr lang="ro-RO" sz="2800" dirty="0" smtClean="0"/>
              <a:t>/0</a:t>
            </a:r>
            <a:r>
              <a:rPr lang="en-GB" sz="2800" dirty="0" smtClean="0"/>
              <a:t>6</a:t>
            </a:r>
            <a:r>
              <a:rPr lang="ro-RO" sz="2800" dirty="0" smtClean="0"/>
              <a:t>/201</a:t>
            </a:r>
            <a:r>
              <a:rPr lang="en-GB" sz="2800" dirty="0" smtClean="0"/>
              <a:t>7</a:t>
            </a:r>
            <a:endParaRPr lang="en-US" sz="2800" dirty="0"/>
          </a:p>
          <a:p>
            <a:endParaRPr lang="en-US" sz="2400" dirty="0"/>
          </a:p>
          <a:p>
            <a:r>
              <a:rPr lang="en-GB" sz="2400" dirty="0" smtClean="0"/>
              <a:t>Razvan CRACIUNESCU</a:t>
            </a:r>
            <a:endParaRPr lang="ro-RO" sz="2400" dirty="0"/>
          </a:p>
          <a:p>
            <a:r>
              <a:rPr lang="ro-RO" sz="2400" dirty="0" smtClean="0"/>
              <a:t>IT Manager</a:t>
            </a:r>
            <a:endParaRPr lang="ro-RO" sz="2400" dirty="0"/>
          </a:p>
          <a:p>
            <a:r>
              <a:rPr lang="ro-RO" sz="2400" dirty="0" err="1" smtClean="0"/>
              <a:t>Ministry</a:t>
            </a:r>
            <a:r>
              <a:rPr lang="ro-RO" sz="2400" dirty="0" smtClean="0"/>
              <a:t> </a:t>
            </a:r>
            <a:r>
              <a:rPr lang="ro-RO" sz="2400" dirty="0"/>
              <a:t>of </a:t>
            </a:r>
            <a:r>
              <a:rPr lang="ro-RO" sz="2400" dirty="0" err="1" smtClean="0"/>
              <a:t>Justice</a:t>
            </a:r>
            <a:r>
              <a:rPr lang="ro-RO" sz="2400" dirty="0" smtClean="0"/>
              <a:t> </a:t>
            </a:r>
            <a:r>
              <a:rPr lang="ro-RO" sz="2400" dirty="0"/>
              <a:t>- ROMANIA</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12776"/>
            <a:ext cx="1944216" cy="221460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99" y="239715"/>
            <a:ext cx="8381802" cy="1029045"/>
          </a:xfrm>
        </p:spPr>
        <p:txBody>
          <a:bodyPr>
            <a:normAutofit fontScale="90000"/>
          </a:bodyPr>
          <a:lstStyle/>
          <a:p>
            <a:pPr algn="ctr"/>
            <a:r>
              <a:rPr lang="en-US" dirty="0" smtClean="0"/>
              <a:t/>
            </a:r>
            <a:br>
              <a:rPr lang="en-US" dirty="0" smtClean="0"/>
            </a:br>
            <a:r>
              <a:rPr lang="ro-RO" dirty="0" smtClean="0"/>
              <a:t>Public access to court decisions</a:t>
            </a:r>
            <a:r>
              <a:rPr lang="en-US" dirty="0" smtClean="0"/>
              <a:t> in RO</a:t>
            </a:r>
            <a:endParaRPr lang="en-US" dirty="0"/>
          </a:p>
        </p:txBody>
      </p:sp>
      <p:sp>
        <p:nvSpPr>
          <p:cNvPr id="3" name="Content Placeholder 2"/>
          <p:cNvSpPr>
            <a:spLocks noGrp="1"/>
          </p:cNvSpPr>
          <p:nvPr>
            <p:ph idx="1"/>
          </p:nvPr>
        </p:nvSpPr>
        <p:spPr>
          <a:xfrm>
            <a:off x="1415480" y="1687812"/>
            <a:ext cx="8410384" cy="5170188"/>
          </a:xfrm>
        </p:spPr>
        <p:txBody>
          <a:bodyPr>
            <a:normAutofit/>
          </a:bodyPr>
          <a:lstStyle/>
          <a:p>
            <a:pPr algn="just">
              <a:buFont typeface="Wingdings" panose="05000000000000000000" pitchFamily="2" charset="2"/>
              <a:buChar char="ü"/>
            </a:pPr>
            <a:r>
              <a:rPr lang="en-US" dirty="0"/>
              <a:t>All decisions of the Romanian courts </a:t>
            </a:r>
            <a:r>
              <a:rPr lang="en-GB" dirty="0"/>
              <a:t>(</a:t>
            </a:r>
            <a:r>
              <a:rPr lang="ro-RO" dirty="0"/>
              <a:t>Supreme Court</a:t>
            </a:r>
            <a:r>
              <a:rPr lang="en-GB" dirty="0"/>
              <a:t>, courts of appeal, tribunals, courts of first instance) </a:t>
            </a:r>
            <a:r>
              <a:rPr lang="en-US" dirty="0"/>
              <a:t>rendered since 2010 have been published in the ROLII</a:t>
            </a:r>
            <a:r>
              <a:rPr lang="ro-RO" dirty="0"/>
              <a:t> case law web portal (</a:t>
            </a:r>
            <a:r>
              <a:rPr lang="ro-RO" dirty="0">
                <a:hlinkClick r:id="rId3"/>
              </a:rPr>
              <a:t>http://www.rolii.ro/</a:t>
            </a:r>
            <a:r>
              <a:rPr lang="ro-RO" dirty="0"/>
              <a:t>)</a:t>
            </a:r>
            <a:r>
              <a:rPr lang="en-US" dirty="0"/>
              <a:t>,</a:t>
            </a:r>
            <a:r>
              <a:rPr lang="ro-RO" dirty="0"/>
              <a:t> </a:t>
            </a:r>
            <a:r>
              <a:rPr lang="en-US" dirty="0"/>
              <a:t>officially launched </a:t>
            </a:r>
            <a:r>
              <a:rPr lang="ro-RO" dirty="0"/>
              <a:t>in </a:t>
            </a:r>
            <a:r>
              <a:rPr lang="ro-RO" dirty="0" err="1"/>
              <a:t>December</a:t>
            </a:r>
            <a:r>
              <a:rPr lang="en-US" dirty="0"/>
              <a:t> </a:t>
            </a:r>
            <a:r>
              <a:rPr lang="en-US" dirty="0" smtClean="0"/>
              <a:t>2015</a:t>
            </a:r>
            <a:r>
              <a:rPr lang="ro-RO" dirty="0" smtClean="0"/>
              <a:t>;</a:t>
            </a:r>
            <a:endParaRPr lang="en-US" dirty="0"/>
          </a:p>
          <a:p>
            <a:pPr algn="just">
              <a:buFont typeface="Wingdings" panose="05000000000000000000" pitchFamily="2" charset="2"/>
              <a:buChar char="ü"/>
            </a:pPr>
            <a:r>
              <a:rPr lang="ro-RO" dirty="0"/>
              <a:t>R</a:t>
            </a:r>
            <a:r>
              <a:rPr lang="en-US" dirty="0" err="1" smtClean="0"/>
              <a:t>elevant</a:t>
            </a:r>
            <a:r>
              <a:rPr lang="en-US" dirty="0" smtClean="0"/>
              <a:t> </a:t>
            </a:r>
            <a:r>
              <a:rPr lang="en-US" dirty="0"/>
              <a:t>courts’ decisions </a:t>
            </a:r>
            <a:r>
              <a:rPr lang="en-US" i="1" dirty="0"/>
              <a:t>(i.e. those judgments that bring something new or significant to the interpretation of the Romanian law)</a:t>
            </a:r>
            <a:r>
              <a:rPr lang="en-US" dirty="0"/>
              <a:t> for all Romanian courts (except for those of the Supreme Court) are available as well on a separate </a:t>
            </a:r>
            <a:r>
              <a:rPr lang="en-US" dirty="0" smtClean="0"/>
              <a:t>website</a:t>
            </a:r>
            <a:r>
              <a:rPr lang="ro-RO" dirty="0" smtClean="0"/>
              <a:t> (</a:t>
            </a:r>
            <a:r>
              <a:rPr lang="ro-RO" dirty="0">
                <a:hlinkClick r:id="rId4"/>
              </a:rPr>
              <a:t>http://portal.just.ro/SitePages/jurisprudenta.aspx</a:t>
            </a:r>
            <a:r>
              <a:rPr lang="ro-RO" dirty="0"/>
              <a:t>) - t</a:t>
            </a:r>
            <a:r>
              <a:rPr lang="en-US" dirty="0"/>
              <a:t>he Supreme Court publishes its most important judgments on its own website</a:t>
            </a:r>
            <a:r>
              <a:rPr lang="ro-RO" dirty="0"/>
              <a:t> (</a:t>
            </a:r>
            <a:r>
              <a:rPr lang="ro-RO" dirty="0">
                <a:hlinkClick r:id="rId5"/>
              </a:rPr>
              <a:t>http://www.scj.ro/1258/Jurisprudenta</a:t>
            </a:r>
            <a:r>
              <a:rPr lang="ro-RO" dirty="0"/>
              <a:t>);</a:t>
            </a:r>
            <a:endParaRPr lang="en-US" dirty="0"/>
          </a:p>
          <a:p>
            <a:pPr lvl="0" algn="just">
              <a:buFont typeface="Wingdings" panose="05000000000000000000" pitchFamily="2" charset="2"/>
              <a:buChar char="ü"/>
            </a:pPr>
            <a:r>
              <a:rPr lang="en-US" dirty="0"/>
              <a:t>ECLI code and metadata </a:t>
            </a:r>
            <a:r>
              <a:rPr lang="ro-RO" dirty="0" err="1"/>
              <a:t>is</a:t>
            </a:r>
            <a:r>
              <a:rPr lang="ro-RO" dirty="0"/>
              <a:t> </a:t>
            </a:r>
            <a:r>
              <a:rPr lang="en-US" dirty="0"/>
              <a:t>assigned to the published case law</a:t>
            </a:r>
            <a:r>
              <a:rPr lang="ro-RO" dirty="0"/>
              <a:t> </a:t>
            </a:r>
            <a:r>
              <a:rPr lang="en-US" dirty="0"/>
              <a:t>- as the ECLI code is automatically assigned through the ECRIS system, it will be used on all </a:t>
            </a:r>
            <a:r>
              <a:rPr lang="ro-RO" dirty="0" err="1"/>
              <a:t>rendered</a:t>
            </a:r>
            <a:r>
              <a:rPr lang="ro-RO" dirty="0"/>
              <a:t> </a:t>
            </a:r>
            <a:r>
              <a:rPr lang="en-US" dirty="0"/>
              <a:t>judgments</a:t>
            </a:r>
            <a:r>
              <a:rPr lang="ro-RO" dirty="0"/>
              <a:t> (n</a:t>
            </a:r>
            <a:r>
              <a:rPr lang="en-US" dirty="0" err="1"/>
              <a:t>ot</a:t>
            </a:r>
            <a:r>
              <a:rPr lang="en-US" dirty="0"/>
              <a:t> only on published</a:t>
            </a:r>
            <a:r>
              <a:rPr lang="ro-RO" dirty="0"/>
              <a:t> </a:t>
            </a:r>
            <a:r>
              <a:rPr lang="ro-RO" dirty="0" err="1"/>
              <a:t>judgements</a:t>
            </a:r>
            <a:r>
              <a:rPr lang="ro-RO" dirty="0" smtClean="0"/>
              <a:t>).</a:t>
            </a:r>
            <a:r>
              <a:rPr lang="en-US" dirty="0" smtClean="0"/>
              <a:t> </a:t>
            </a:r>
            <a:endParaRPr lang="ro-RO" dirty="0"/>
          </a:p>
          <a:p>
            <a:pPr marL="0" indent="0" algn="just">
              <a:buNone/>
            </a:pPr>
            <a:endParaRPr lang="en-GB" dirty="0"/>
          </a:p>
        </p:txBody>
      </p:sp>
    </p:spTree>
    <p:extLst>
      <p:ext uri="{BB962C8B-B14F-4D97-AF65-F5344CB8AC3E}">
        <p14:creationId xmlns:p14="http://schemas.microsoft.com/office/powerpoint/2010/main" val="19025580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99" y="239715"/>
            <a:ext cx="8381802" cy="788653"/>
          </a:xfrm>
        </p:spPr>
        <p:txBody>
          <a:bodyPr>
            <a:normAutofit fontScale="90000"/>
          </a:bodyPr>
          <a:lstStyle/>
          <a:p>
            <a:pPr algn="ctr"/>
            <a:r>
              <a:rPr lang="en-US" dirty="0" smtClean="0"/>
              <a:t/>
            </a:r>
            <a:br>
              <a:rPr lang="en-US" dirty="0" smtClean="0"/>
            </a:br>
            <a:r>
              <a:rPr lang="ro-RO" dirty="0" err="1" smtClean="0"/>
              <a:t>Next</a:t>
            </a:r>
            <a:r>
              <a:rPr lang="ro-RO" dirty="0" smtClean="0"/>
              <a:t> </a:t>
            </a:r>
            <a:r>
              <a:rPr lang="ro-RO" dirty="0" err="1" smtClean="0"/>
              <a:t>steps</a:t>
            </a:r>
            <a:r>
              <a:rPr lang="en-US" dirty="0" smtClean="0"/>
              <a:t> – RO MoJ proposals</a:t>
            </a:r>
            <a:endParaRPr lang="en-US" dirty="0"/>
          </a:p>
        </p:txBody>
      </p:sp>
      <p:sp>
        <p:nvSpPr>
          <p:cNvPr id="3" name="Content Placeholder 2"/>
          <p:cNvSpPr>
            <a:spLocks noGrp="1"/>
          </p:cNvSpPr>
          <p:nvPr>
            <p:ph idx="1"/>
          </p:nvPr>
        </p:nvSpPr>
        <p:spPr>
          <a:xfrm>
            <a:off x="1343472" y="1427165"/>
            <a:ext cx="9793088" cy="4738139"/>
          </a:xfrm>
        </p:spPr>
        <p:txBody>
          <a:bodyPr>
            <a:normAutofit/>
          </a:bodyPr>
          <a:lstStyle/>
          <a:p>
            <a:endParaRPr lang="en-US" dirty="0" smtClean="0"/>
          </a:p>
          <a:p>
            <a:pPr algn="just"/>
            <a:r>
              <a:rPr lang="en-US" dirty="0"/>
              <a:t>Updating the MoJ </a:t>
            </a:r>
            <a:r>
              <a:rPr lang="en-GB" dirty="0"/>
              <a:t>web portal for the </a:t>
            </a:r>
            <a:r>
              <a:rPr lang="en-US" dirty="0"/>
              <a:t>courts </a:t>
            </a:r>
            <a:r>
              <a:rPr lang="en-GB" dirty="0"/>
              <a:t>(</a:t>
            </a:r>
            <a:r>
              <a:rPr lang="en-GB" u="sng" dirty="0">
                <a:hlinkClick r:id="rId2"/>
              </a:rPr>
              <a:t>http://portal.just.ro</a:t>
            </a:r>
            <a:r>
              <a:rPr lang="en-GB" dirty="0"/>
              <a:t>)</a:t>
            </a:r>
            <a:r>
              <a:rPr lang="en-US" dirty="0"/>
              <a:t> </a:t>
            </a:r>
            <a:r>
              <a:rPr lang="en-US" dirty="0" smtClean="0"/>
              <a:t>and HCCJ website so </a:t>
            </a:r>
            <a:r>
              <a:rPr lang="en-US" dirty="0"/>
              <a:t>as to publish the relevant case law together with the assigned ECLI code;</a:t>
            </a:r>
          </a:p>
          <a:p>
            <a:pPr algn="just"/>
            <a:r>
              <a:rPr lang="en-US" dirty="0" smtClean="0"/>
              <a:t>Improving the integration of ECRIS CDMS Courts with the </a:t>
            </a:r>
            <a:r>
              <a:rPr lang="en-US" dirty="0"/>
              <a:t>ROLII</a:t>
            </a:r>
            <a:r>
              <a:rPr lang="ro-RO" dirty="0"/>
              <a:t> </a:t>
            </a:r>
            <a:r>
              <a:rPr lang="ro-RO" dirty="0" smtClean="0"/>
              <a:t>case</a:t>
            </a:r>
            <a:r>
              <a:rPr lang="en-US" dirty="0" smtClean="0"/>
              <a:t>-</a:t>
            </a:r>
            <a:r>
              <a:rPr lang="ro-RO" dirty="0" err="1" smtClean="0"/>
              <a:t>law</a:t>
            </a:r>
            <a:r>
              <a:rPr lang="ro-RO" dirty="0" smtClean="0"/>
              <a:t> </a:t>
            </a:r>
            <a:r>
              <a:rPr lang="ro-RO" dirty="0"/>
              <a:t>web portal</a:t>
            </a:r>
            <a:r>
              <a:rPr lang="en-US" dirty="0" smtClean="0"/>
              <a:t> in order to automatically export the ECLI code as metadata;</a:t>
            </a:r>
            <a:r>
              <a:rPr lang="ro-RO" dirty="0"/>
              <a:t> </a:t>
            </a:r>
            <a:r>
              <a:rPr lang="ro-RO" dirty="0" err="1"/>
              <a:t>i</a:t>
            </a:r>
            <a:r>
              <a:rPr lang="ro-RO" dirty="0" err="1" smtClean="0"/>
              <a:t>mplementing</a:t>
            </a:r>
            <a:r>
              <a:rPr lang="en-US" dirty="0" smtClean="0"/>
              <a:t> </a:t>
            </a:r>
            <a:r>
              <a:rPr lang="en-US" dirty="0"/>
              <a:t>case law search options by ECLI identifier</a:t>
            </a:r>
            <a:r>
              <a:rPr lang="ro-RO" dirty="0"/>
              <a:t> </a:t>
            </a:r>
            <a:r>
              <a:rPr lang="ro-RO" dirty="0" err="1"/>
              <a:t>and</a:t>
            </a:r>
            <a:r>
              <a:rPr lang="ro-RO" dirty="0"/>
              <a:t> </a:t>
            </a:r>
            <a:r>
              <a:rPr lang="ro-RO" dirty="0" err="1"/>
              <a:t>metadata</a:t>
            </a:r>
            <a:r>
              <a:rPr lang="ro-RO" dirty="0" smtClean="0"/>
              <a:t>;</a:t>
            </a:r>
            <a:endParaRPr lang="ro-RO" dirty="0"/>
          </a:p>
          <a:p>
            <a:pPr algn="just"/>
            <a:r>
              <a:rPr lang="ro-RO" dirty="0" err="1" smtClean="0"/>
              <a:t>Analizing</a:t>
            </a:r>
            <a:r>
              <a:rPr lang="ro-RO" dirty="0" smtClean="0"/>
              <a:t> </a:t>
            </a:r>
            <a:r>
              <a:rPr lang="ro-RO" dirty="0" err="1" smtClean="0"/>
              <a:t>the</a:t>
            </a:r>
            <a:r>
              <a:rPr lang="ro-RO" dirty="0" smtClean="0"/>
              <a:t> </a:t>
            </a:r>
            <a:r>
              <a:rPr lang="ro-RO" dirty="0" err="1" smtClean="0"/>
              <a:t>options</a:t>
            </a:r>
            <a:r>
              <a:rPr lang="ro-RO" dirty="0" smtClean="0"/>
              <a:t> for: </a:t>
            </a:r>
            <a:r>
              <a:rPr lang="ro-RO" dirty="0" err="1" smtClean="0"/>
              <a:t>supplying</a:t>
            </a:r>
            <a:r>
              <a:rPr lang="ro-RO" dirty="0" smtClean="0"/>
              <a:t> </a:t>
            </a:r>
            <a:r>
              <a:rPr lang="ro-RO" dirty="0" err="1" smtClean="0"/>
              <a:t>information</a:t>
            </a:r>
            <a:r>
              <a:rPr lang="ro-RO" dirty="0" smtClean="0"/>
              <a:t> </a:t>
            </a:r>
            <a:r>
              <a:rPr lang="ro-RO" dirty="0" err="1" smtClean="0"/>
              <a:t>about</a:t>
            </a:r>
            <a:r>
              <a:rPr lang="ro-RO" dirty="0" smtClean="0"/>
              <a:t> </a:t>
            </a:r>
            <a:r>
              <a:rPr lang="ro-RO" dirty="0" err="1" smtClean="0"/>
              <a:t>the</a:t>
            </a:r>
            <a:r>
              <a:rPr lang="ro-RO" dirty="0" smtClean="0"/>
              <a:t> final </a:t>
            </a:r>
            <a:r>
              <a:rPr lang="ro-RO" dirty="0" err="1" smtClean="0"/>
              <a:t>decision</a:t>
            </a:r>
            <a:r>
              <a:rPr lang="ro-RO" dirty="0" smtClean="0"/>
              <a:t> </a:t>
            </a:r>
            <a:r>
              <a:rPr lang="ro-RO" dirty="0" err="1" smtClean="0"/>
              <a:t>rendered</a:t>
            </a:r>
            <a:r>
              <a:rPr lang="ro-RO" dirty="0" smtClean="0"/>
              <a:t> </a:t>
            </a:r>
            <a:r>
              <a:rPr lang="ro-RO" i="1" dirty="0" smtClean="0"/>
              <a:t>(i.e. </a:t>
            </a:r>
            <a:r>
              <a:rPr lang="ro-RO" i="1" dirty="0" err="1" smtClean="0"/>
              <a:t>following</a:t>
            </a:r>
            <a:r>
              <a:rPr lang="ro-RO" i="1" dirty="0" smtClean="0"/>
              <a:t> </a:t>
            </a:r>
            <a:r>
              <a:rPr lang="ro-RO" i="1" dirty="0" err="1" smtClean="0"/>
              <a:t>appeal</a:t>
            </a:r>
            <a:r>
              <a:rPr lang="ro-RO" i="1" dirty="0" smtClean="0"/>
              <a:t>/ </a:t>
            </a:r>
            <a:r>
              <a:rPr lang="ro-RO" i="1" dirty="0" err="1" smtClean="0"/>
              <a:t>second</a:t>
            </a:r>
            <a:r>
              <a:rPr lang="ro-RO" i="1" dirty="0" smtClean="0"/>
              <a:t> </a:t>
            </a:r>
            <a:r>
              <a:rPr lang="ro-RO" i="1" dirty="0" err="1" smtClean="0"/>
              <a:t>appeal</a:t>
            </a:r>
            <a:r>
              <a:rPr lang="ro-RO" i="1" dirty="0" smtClean="0"/>
              <a:t>); </a:t>
            </a:r>
            <a:r>
              <a:rPr lang="ro-RO" dirty="0" err="1" smtClean="0"/>
              <a:t>tagging</a:t>
            </a:r>
            <a:r>
              <a:rPr lang="ro-RO" i="1" dirty="0" smtClean="0"/>
              <a:t> </a:t>
            </a:r>
            <a:r>
              <a:rPr lang="ro-RO" dirty="0" err="1" smtClean="0"/>
              <a:t>the</a:t>
            </a:r>
            <a:r>
              <a:rPr lang="ro-RO" dirty="0" smtClean="0"/>
              <a:t> important </a:t>
            </a:r>
            <a:r>
              <a:rPr lang="ro-RO" dirty="0" err="1" smtClean="0"/>
              <a:t>decisions</a:t>
            </a:r>
            <a:r>
              <a:rPr lang="ro-RO" dirty="0" smtClean="0"/>
              <a:t> </a:t>
            </a:r>
            <a:r>
              <a:rPr lang="ro-RO" dirty="0" err="1" smtClean="0"/>
              <a:t>either</a:t>
            </a:r>
            <a:r>
              <a:rPr lang="ro-RO" dirty="0" smtClean="0"/>
              <a:t> </a:t>
            </a:r>
            <a:r>
              <a:rPr lang="ro-RO" dirty="0" err="1" smtClean="0"/>
              <a:t>manually</a:t>
            </a:r>
            <a:r>
              <a:rPr lang="ro-RO" dirty="0" smtClean="0"/>
              <a:t> or in an </a:t>
            </a:r>
            <a:r>
              <a:rPr lang="ro-RO" dirty="0" err="1" smtClean="0"/>
              <a:t>automated</a:t>
            </a:r>
            <a:r>
              <a:rPr lang="ro-RO" dirty="0" smtClean="0"/>
              <a:t> </a:t>
            </a:r>
            <a:r>
              <a:rPr lang="ro-RO" dirty="0" err="1" smtClean="0"/>
              <a:t>manner</a:t>
            </a:r>
            <a:r>
              <a:rPr lang="ro-RO" dirty="0" smtClean="0"/>
              <a:t>; </a:t>
            </a:r>
            <a:r>
              <a:rPr lang="ro-RO" dirty="0" err="1" smtClean="0"/>
              <a:t>publishing</a:t>
            </a:r>
            <a:r>
              <a:rPr lang="ro-RO" dirty="0" smtClean="0"/>
              <a:t> </a:t>
            </a:r>
            <a:r>
              <a:rPr lang="ro-RO" dirty="0" err="1"/>
              <a:t>the</a:t>
            </a:r>
            <a:r>
              <a:rPr lang="ro-RO" dirty="0"/>
              <a:t> </a:t>
            </a:r>
            <a:r>
              <a:rPr lang="ro-RO" dirty="0" err="1"/>
              <a:t>anonymization</a:t>
            </a:r>
            <a:r>
              <a:rPr lang="ro-RO" dirty="0"/>
              <a:t> </a:t>
            </a:r>
            <a:r>
              <a:rPr lang="ro-RO" dirty="0" err="1"/>
              <a:t>rules</a:t>
            </a:r>
            <a:r>
              <a:rPr lang="ro-RO" dirty="0"/>
              <a:t> </a:t>
            </a:r>
            <a:r>
              <a:rPr lang="ro-RO" dirty="0" err="1"/>
              <a:t>and</a:t>
            </a:r>
            <a:r>
              <a:rPr lang="ro-RO" dirty="0"/>
              <a:t> </a:t>
            </a:r>
            <a:r>
              <a:rPr lang="ro-RO" dirty="0" err="1" smtClean="0"/>
              <a:t>rectifying</a:t>
            </a:r>
            <a:r>
              <a:rPr lang="ro-RO" dirty="0" smtClean="0"/>
              <a:t> </a:t>
            </a:r>
            <a:r>
              <a:rPr lang="ro-RO" dirty="0" err="1"/>
              <a:t>anonymisation</a:t>
            </a:r>
            <a:r>
              <a:rPr lang="ro-RO" dirty="0"/>
              <a:t> </a:t>
            </a:r>
            <a:r>
              <a:rPr lang="ro-RO" dirty="0" err="1" smtClean="0"/>
              <a:t>errors</a:t>
            </a:r>
            <a:r>
              <a:rPr lang="ro-RO" dirty="0" smtClean="0"/>
              <a:t>; </a:t>
            </a:r>
            <a:r>
              <a:rPr lang="ro-RO" dirty="0" err="1" smtClean="0"/>
              <a:t>translating</a:t>
            </a:r>
            <a:r>
              <a:rPr lang="ro-RO" dirty="0" smtClean="0"/>
              <a:t> in full or </a:t>
            </a:r>
            <a:r>
              <a:rPr lang="ro-RO" dirty="0" err="1" smtClean="0"/>
              <a:t>summaries</a:t>
            </a:r>
            <a:r>
              <a:rPr lang="ro-RO" dirty="0" smtClean="0"/>
              <a:t> of </a:t>
            </a:r>
            <a:r>
              <a:rPr lang="ro-RO" dirty="0" err="1" smtClean="0"/>
              <a:t>decisions</a:t>
            </a:r>
            <a:r>
              <a:rPr lang="ro-RO" dirty="0" smtClean="0"/>
              <a:t> </a:t>
            </a:r>
            <a:r>
              <a:rPr lang="ro-RO" dirty="0" err="1" smtClean="0"/>
              <a:t>that</a:t>
            </a:r>
            <a:r>
              <a:rPr lang="ro-RO" dirty="0" smtClean="0"/>
              <a:t> are relevant for </a:t>
            </a:r>
            <a:r>
              <a:rPr lang="ro-RO" dirty="0" err="1" smtClean="0"/>
              <a:t>the</a:t>
            </a:r>
            <a:r>
              <a:rPr lang="ro-RO" dirty="0" smtClean="0"/>
              <a:t> legal </a:t>
            </a:r>
            <a:r>
              <a:rPr lang="ro-RO" dirty="0" err="1" smtClean="0"/>
              <a:t>community</a:t>
            </a:r>
            <a:r>
              <a:rPr lang="ro-RO" dirty="0" smtClean="0"/>
              <a:t> </a:t>
            </a:r>
            <a:r>
              <a:rPr lang="ro-RO" dirty="0" err="1" smtClean="0"/>
              <a:t>abroad</a:t>
            </a:r>
            <a:r>
              <a:rPr lang="ro-RO" dirty="0"/>
              <a:t>;</a:t>
            </a:r>
            <a:r>
              <a:rPr lang="ro-RO" dirty="0" smtClean="0"/>
              <a:t> </a:t>
            </a:r>
            <a:endParaRPr lang="en-US" dirty="0" smtClean="0"/>
          </a:p>
          <a:p>
            <a:pPr algn="just"/>
            <a:r>
              <a:rPr lang="en-GB" dirty="0" smtClean="0"/>
              <a:t>Connecting </a:t>
            </a:r>
            <a:r>
              <a:rPr lang="en-GB" dirty="0"/>
              <a:t>the </a:t>
            </a:r>
            <a:r>
              <a:rPr lang="ro-RO" dirty="0" smtClean="0"/>
              <a:t>ROLII </a:t>
            </a:r>
            <a:r>
              <a:rPr lang="en-GB" dirty="0" smtClean="0"/>
              <a:t>case </a:t>
            </a:r>
            <a:r>
              <a:rPr lang="en-GB" dirty="0"/>
              <a:t>law web portal </a:t>
            </a:r>
            <a:r>
              <a:rPr lang="en-GB" dirty="0" smtClean="0"/>
              <a:t>to </a:t>
            </a:r>
            <a:r>
              <a:rPr lang="en-GB" dirty="0"/>
              <a:t>the </a:t>
            </a:r>
            <a:r>
              <a:rPr lang="en-US" dirty="0"/>
              <a:t>European e-Justice portal</a:t>
            </a:r>
            <a:r>
              <a:rPr lang="ro-RO" dirty="0" smtClean="0"/>
              <a:t>;</a:t>
            </a:r>
            <a:endParaRPr lang="en-US" dirty="0" smtClean="0"/>
          </a:p>
          <a:p>
            <a:pPr algn="just"/>
            <a:r>
              <a:rPr lang="en-US" dirty="0" smtClean="0"/>
              <a:t>By 202</a:t>
            </a:r>
            <a:r>
              <a:rPr lang="ro-RO" dirty="0" smtClean="0"/>
              <a:t>4</a:t>
            </a:r>
            <a:r>
              <a:rPr lang="en-US" dirty="0" smtClean="0"/>
              <a:t> </a:t>
            </a:r>
            <a:r>
              <a:rPr lang="en-US" dirty="0" err="1" smtClean="0"/>
              <a:t>MoJ</a:t>
            </a:r>
            <a:r>
              <a:rPr lang="en-US" dirty="0" smtClean="0"/>
              <a:t> aims at updating and integrating into a single system every application that is currently being managed by various judicial entities.</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7448" y="3789040"/>
            <a:ext cx="8076922" cy="788653"/>
          </a:xfrm>
        </p:spPr>
        <p:txBody>
          <a:bodyPr>
            <a:normAutofit fontScale="90000"/>
          </a:bodyPr>
          <a:lstStyle/>
          <a:p>
            <a:r>
              <a:rPr lang="en-US" dirty="0" smtClean="0"/>
              <a:t>Thank you!</a:t>
            </a:r>
            <a:endParaRPr lang="en-US" dirty="0"/>
          </a:p>
        </p:txBody>
      </p:sp>
      <p:sp>
        <p:nvSpPr>
          <p:cNvPr id="5" name="Subtitle 4"/>
          <p:cNvSpPr>
            <a:spLocks noGrp="1"/>
          </p:cNvSpPr>
          <p:nvPr>
            <p:ph type="subTitle" idx="1"/>
          </p:nvPr>
        </p:nvSpPr>
        <p:spPr>
          <a:xfrm>
            <a:off x="4132272" y="4833215"/>
            <a:ext cx="5072098" cy="1130285"/>
          </a:xfrm>
        </p:spPr>
        <p:txBody>
          <a:bodyPr/>
          <a:lstStyle/>
          <a:p>
            <a:r>
              <a:rPr lang="ro-RO" dirty="0" smtClean="0"/>
              <a:t>Razvan Craciunescu</a:t>
            </a:r>
          </a:p>
          <a:p>
            <a:r>
              <a:rPr lang="ro-RO" dirty="0"/>
              <a:t>r</a:t>
            </a:r>
            <a:r>
              <a:rPr lang="ro-RO" dirty="0" smtClean="0"/>
              <a:t>azvan.craciunescu</a:t>
            </a:r>
            <a:r>
              <a:rPr lang="en-US" dirty="0" smtClean="0"/>
              <a:t>@just.ro</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3888858"/>
            <a:ext cx="1438476" cy="1638529"/>
          </a:xfrm>
          <a:prstGeom prst="rect">
            <a:avLst/>
          </a:prstGeom>
        </p:spPr>
      </p:pic>
      <p:grpSp>
        <p:nvGrpSpPr>
          <p:cNvPr id="6" name="Group 11"/>
          <p:cNvGrpSpPr>
            <a:grpSpLocks/>
          </p:cNvGrpSpPr>
          <p:nvPr/>
        </p:nvGrpSpPr>
        <p:grpSpPr bwMode="auto">
          <a:xfrm>
            <a:off x="68543" y="6093296"/>
            <a:ext cx="2794000" cy="520700"/>
            <a:chOff x="5924915" y="1445722"/>
            <a:chExt cx="3177237" cy="590169"/>
          </a:xfrm>
        </p:grpSpPr>
        <p:pic>
          <p:nvPicPr>
            <p:cNvPr id="7" name="Picture 12"/>
            <p:cNvPicPr>
              <a:picLocks noChangeAspect="1"/>
            </p:cNvPicPr>
            <p:nvPr/>
          </p:nvPicPr>
          <p:blipFill>
            <a:blip r:embed="rId3" cstate="print"/>
            <a:srcRect/>
            <a:stretch>
              <a:fillRect/>
            </a:stretch>
          </p:blipFill>
          <p:spPr bwMode="auto">
            <a:xfrm>
              <a:off x="8270332" y="1445722"/>
              <a:ext cx="831820" cy="565150"/>
            </a:xfrm>
            <a:prstGeom prst="rect">
              <a:avLst/>
            </a:prstGeom>
            <a:noFill/>
            <a:ln w="9525">
              <a:noFill/>
              <a:miter lim="800000"/>
              <a:headEnd/>
              <a:tailEnd/>
            </a:ln>
          </p:spPr>
        </p:pic>
        <p:sp>
          <p:nvSpPr>
            <p:cNvPr id="8"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fontAlgn="base" hangingPunct="1">
                <a:spcBef>
                  <a:spcPct val="0"/>
                </a:spcBef>
                <a:spcAft>
                  <a:spcPct val="0"/>
                </a:spcAft>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9" name="Rechthoek 8"/>
          <p:cNvSpPr/>
          <p:nvPr/>
        </p:nvSpPr>
        <p:spPr>
          <a:xfrm>
            <a:off x="2879909" y="6206950"/>
            <a:ext cx="4572000" cy="461665"/>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a:solidFill>
                  <a:srgbClr val="000000"/>
                </a:solidFill>
                <a:latin typeface="Aria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800">
              <a:solidFill>
                <a:srgbClr val="000000"/>
              </a:solidFill>
              <a:latin typeface="Aria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99" y="239715"/>
            <a:ext cx="8381802" cy="788653"/>
          </a:xfrm>
        </p:spPr>
        <p:txBody>
          <a:bodyPr>
            <a:normAutofit/>
          </a:bodyPr>
          <a:lstStyle/>
          <a:p>
            <a:pPr algn="ctr"/>
            <a:r>
              <a:rPr lang="en-US" dirty="0" smtClean="0"/>
              <a:t>Romanian Court </a:t>
            </a:r>
            <a:r>
              <a:rPr lang="ro-RO" dirty="0" err="1" smtClean="0"/>
              <a:t>System</a:t>
            </a:r>
            <a:endParaRPr lang="en-US" dirty="0"/>
          </a:p>
        </p:txBody>
      </p:sp>
      <p:sp>
        <p:nvSpPr>
          <p:cNvPr id="3" name="Content Placeholder 2"/>
          <p:cNvSpPr>
            <a:spLocks noGrp="1"/>
          </p:cNvSpPr>
          <p:nvPr>
            <p:ph idx="1"/>
          </p:nvPr>
        </p:nvSpPr>
        <p:spPr>
          <a:xfrm>
            <a:off x="1487488" y="1427164"/>
            <a:ext cx="10009112" cy="5008270"/>
          </a:xfrm>
        </p:spPr>
        <p:txBody>
          <a:bodyPr numCol="1">
            <a:normAutofit lnSpcReduction="10000"/>
          </a:bodyPr>
          <a:lstStyle/>
          <a:p>
            <a:pPr marL="0" indent="0" algn="just">
              <a:buNone/>
            </a:pPr>
            <a:r>
              <a:rPr lang="ro-RO" sz="2400" dirty="0" smtClean="0"/>
              <a:t>1) The </a:t>
            </a:r>
            <a:r>
              <a:rPr lang="en-US" sz="2400" dirty="0" smtClean="0"/>
              <a:t>High </a:t>
            </a:r>
            <a:r>
              <a:rPr lang="en-US" sz="2400" dirty="0"/>
              <a:t>Court of Cassation and </a:t>
            </a:r>
            <a:r>
              <a:rPr lang="en-US" sz="2400" dirty="0" smtClean="0"/>
              <a:t>Justice</a:t>
            </a:r>
            <a:r>
              <a:rPr lang="ro-RO" sz="2400" dirty="0" smtClean="0"/>
              <a:t>/ </a:t>
            </a:r>
            <a:r>
              <a:rPr lang="en-US" sz="2400" dirty="0" smtClean="0"/>
              <a:t>the </a:t>
            </a:r>
            <a:r>
              <a:rPr lang="en-US" sz="2400" dirty="0"/>
              <a:t>Supreme </a:t>
            </a:r>
            <a:r>
              <a:rPr lang="en-US" sz="2400" dirty="0" smtClean="0"/>
              <a:t>Court</a:t>
            </a:r>
            <a:r>
              <a:rPr lang="ro-RO" sz="2400" dirty="0"/>
              <a:t> </a:t>
            </a:r>
            <a:r>
              <a:rPr lang="ro-RO" sz="2400" dirty="0" smtClean="0"/>
              <a:t>- 1</a:t>
            </a:r>
            <a:r>
              <a:rPr lang="en-US" sz="2400" dirty="0" smtClean="0"/>
              <a:t>;</a:t>
            </a:r>
            <a:endParaRPr lang="en-US" sz="2400" dirty="0"/>
          </a:p>
          <a:p>
            <a:pPr marL="0" indent="0" algn="just">
              <a:buNone/>
            </a:pPr>
            <a:r>
              <a:rPr lang="ro-RO" sz="2400" dirty="0" smtClean="0"/>
              <a:t>2) Courts </a:t>
            </a:r>
            <a:r>
              <a:rPr lang="ro-RO" sz="2400" dirty="0"/>
              <a:t>of </a:t>
            </a:r>
            <a:r>
              <a:rPr lang="ro-RO" sz="2400" dirty="0" smtClean="0"/>
              <a:t>appeal - 15;</a:t>
            </a:r>
            <a:endParaRPr lang="ro-RO" sz="2400" dirty="0"/>
          </a:p>
          <a:p>
            <a:pPr marL="0" indent="0" algn="just">
              <a:buNone/>
            </a:pPr>
            <a:r>
              <a:rPr lang="ro-RO" sz="2400" dirty="0" smtClean="0"/>
              <a:t>3) </a:t>
            </a:r>
            <a:r>
              <a:rPr lang="ro-RO" sz="2400" dirty="0"/>
              <a:t>T</a:t>
            </a:r>
            <a:r>
              <a:rPr lang="ro-RO" sz="2400" dirty="0" smtClean="0"/>
              <a:t>ribunals/ intermediate level courts – 46:</a:t>
            </a:r>
          </a:p>
          <a:p>
            <a:pPr algn="just">
              <a:buFont typeface="Wingdings" panose="05000000000000000000" pitchFamily="2" charset="2"/>
              <a:buChar char="ü"/>
            </a:pPr>
            <a:r>
              <a:rPr lang="ro-RO" sz="2400" dirty="0" smtClean="0"/>
              <a:t>	42 regular tribunals;</a:t>
            </a:r>
          </a:p>
          <a:p>
            <a:pPr algn="just">
              <a:buFont typeface="Wingdings" panose="05000000000000000000" pitchFamily="2" charset="2"/>
              <a:buChar char="ü"/>
            </a:pPr>
            <a:r>
              <a:rPr lang="ro-RO" sz="2400" dirty="0" smtClean="0"/>
              <a:t>	3</a:t>
            </a:r>
            <a:r>
              <a:rPr lang="en-US" sz="2400" dirty="0" smtClean="0"/>
              <a:t> </a:t>
            </a:r>
            <a:r>
              <a:rPr lang="en-US" sz="2400" dirty="0"/>
              <a:t>special </a:t>
            </a:r>
            <a:r>
              <a:rPr lang="en-US" sz="2400" dirty="0" smtClean="0"/>
              <a:t>tribunals</a:t>
            </a:r>
            <a:r>
              <a:rPr lang="ro-RO" sz="2400" dirty="0" smtClean="0"/>
              <a:t>, </a:t>
            </a:r>
            <a:r>
              <a:rPr lang="ro-RO" sz="2400" i="1" dirty="0" smtClean="0"/>
              <a:t>i.e. </a:t>
            </a:r>
            <a:r>
              <a:rPr lang="ro-RO" sz="2400" i="1" dirty="0"/>
              <a:t>f</a:t>
            </a:r>
            <a:r>
              <a:rPr lang="ro-RO" sz="2400" i="1" dirty="0" smtClean="0"/>
              <a:t>or commercial matters</a:t>
            </a:r>
            <a:r>
              <a:rPr lang="ro-RO" sz="2400" dirty="0" smtClean="0"/>
              <a:t>;</a:t>
            </a:r>
          </a:p>
          <a:p>
            <a:pPr algn="just">
              <a:buFont typeface="Wingdings" panose="05000000000000000000" pitchFamily="2" charset="2"/>
              <a:buChar char="ü"/>
            </a:pPr>
            <a:r>
              <a:rPr lang="ro-RO" sz="2400" dirty="0" smtClean="0"/>
              <a:t>	1</a:t>
            </a:r>
            <a:r>
              <a:rPr lang="en-US" sz="2400" dirty="0" smtClean="0"/>
              <a:t> tribunal </a:t>
            </a:r>
            <a:r>
              <a:rPr lang="en-US" sz="2400" dirty="0"/>
              <a:t>for </a:t>
            </a:r>
            <a:r>
              <a:rPr lang="ro-RO" sz="2400" dirty="0" smtClean="0"/>
              <a:t>Minors</a:t>
            </a:r>
            <a:r>
              <a:rPr lang="en-US" sz="2400" dirty="0" smtClean="0"/>
              <a:t> </a:t>
            </a:r>
            <a:r>
              <a:rPr lang="en-US" sz="2400" dirty="0"/>
              <a:t>and Family </a:t>
            </a:r>
            <a:r>
              <a:rPr lang="en-US" sz="2400" dirty="0" smtClean="0"/>
              <a:t>Matters</a:t>
            </a:r>
            <a:r>
              <a:rPr lang="ro-RO" sz="2400" dirty="0" smtClean="0"/>
              <a:t>;</a:t>
            </a:r>
          </a:p>
          <a:p>
            <a:pPr marL="0" indent="0" algn="just">
              <a:buNone/>
            </a:pPr>
            <a:r>
              <a:rPr lang="ro-RO" sz="2400" dirty="0" smtClean="0"/>
              <a:t>4) Courts </a:t>
            </a:r>
            <a:r>
              <a:rPr lang="ro-RO" sz="2400" dirty="0"/>
              <a:t>of first instance (district courts</a:t>
            </a:r>
            <a:r>
              <a:rPr lang="ro-RO" sz="2400" dirty="0" smtClean="0"/>
              <a:t>) - 175.</a:t>
            </a:r>
            <a:endParaRPr lang="en-US" sz="2400" dirty="0"/>
          </a:p>
          <a:p>
            <a:pPr marL="0" indent="0">
              <a:buNone/>
            </a:pPr>
            <a:endParaRPr lang="ro-RO" sz="2400" dirty="0" smtClean="0"/>
          </a:p>
          <a:p>
            <a:pPr marL="0" indent="0">
              <a:buNone/>
            </a:pPr>
            <a:r>
              <a:rPr lang="en-US" sz="2400" dirty="0" smtClean="0"/>
              <a:t>The </a:t>
            </a:r>
            <a:r>
              <a:rPr lang="en-US" sz="2400" dirty="0"/>
              <a:t>Constitutional Court </a:t>
            </a:r>
            <a:r>
              <a:rPr lang="ro-RO" sz="2400" dirty="0" smtClean="0"/>
              <a:t>is</a:t>
            </a:r>
            <a:r>
              <a:rPr lang="en-US" sz="2400" dirty="0" smtClean="0"/>
              <a:t> responsible </a:t>
            </a:r>
            <a:r>
              <a:rPr lang="en-US" sz="2400" dirty="0"/>
              <a:t>for </a:t>
            </a:r>
            <a:r>
              <a:rPr lang="ro-RO" sz="2400" dirty="0" smtClean="0"/>
              <a:t>reviewing judicial issues pertaining to the provisions of the Romanian </a:t>
            </a:r>
            <a:r>
              <a:rPr lang="ro-RO" sz="2400" dirty="0" err="1" smtClean="0"/>
              <a:t>Constitution</a:t>
            </a:r>
            <a:r>
              <a:rPr lang="ro-RO" sz="2400" dirty="0" smtClean="0"/>
              <a:t>; it is not considered as being a part of the </a:t>
            </a:r>
            <a:r>
              <a:rPr lang="ro-RO" sz="2400" dirty="0" err="1" smtClean="0"/>
              <a:t>court</a:t>
            </a:r>
            <a:r>
              <a:rPr lang="ro-RO" sz="2400" dirty="0" smtClean="0"/>
              <a:t> </a:t>
            </a:r>
            <a:r>
              <a:rPr lang="ro-RO" sz="2400" dirty="0" err="1" smtClean="0"/>
              <a:t>system</a:t>
            </a:r>
            <a:r>
              <a:rPr lang="en-US" sz="2400" dirty="0" smtClean="0"/>
              <a:t>.</a:t>
            </a:r>
            <a:endParaRPr lang="en-US" sz="2400" dirty="0"/>
          </a:p>
          <a:p>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609600"/>
            <a:ext cx="6696744" cy="1320800"/>
          </a:xfrm>
        </p:spPr>
        <p:txBody>
          <a:bodyPr/>
          <a:lstStyle/>
          <a:p>
            <a:pPr algn="r"/>
            <a:r>
              <a:rPr lang="en-US" dirty="0" smtClean="0"/>
              <a:t>RO Judiciary IT System</a:t>
            </a:r>
            <a:endParaRPr lang="ro-RO" dirty="0"/>
          </a:p>
        </p:txBody>
      </p:sp>
      <p:pic>
        <p:nvPicPr>
          <p:cNvPr id="29" name="Content Placeholder 2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52" y="1295195"/>
            <a:ext cx="10729192" cy="5446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E216DC90-A91C-41E9-A9D6-71646752946A}" type="slidenum">
              <a:rPr lang="ro-RO" smtClean="0"/>
              <a:t>3</a:t>
            </a:fld>
            <a:endParaRPr lang="ro-RO"/>
          </a:p>
        </p:txBody>
      </p:sp>
    </p:spTree>
    <p:extLst>
      <p:ext uri="{BB962C8B-B14F-4D97-AF65-F5344CB8AC3E}">
        <p14:creationId xmlns:p14="http://schemas.microsoft.com/office/powerpoint/2010/main" val="30605091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609600"/>
            <a:ext cx="7175183" cy="1320800"/>
          </a:xfrm>
        </p:spPr>
        <p:txBody>
          <a:bodyPr/>
          <a:lstStyle/>
          <a:p>
            <a:pPr algn="r"/>
            <a:r>
              <a:rPr lang="en-GB" dirty="0" smtClean="0"/>
              <a:t>ECLI</a:t>
            </a:r>
            <a:r>
              <a:rPr lang="ro-RO" dirty="0" smtClean="0"/>
              <a:t> </a:t>
            </a:r>
            <a:r>
              <a:rPr lang="ro-RO" dirty="0"/>
              <a:t>i</a:t>
            </a:r>
            <a:r>
              <a:rPr lang="ro-RO" dirty="0" smtClean="0"/>
              <a:t>n </a:t>
            </a:r>
            <a:r>
              <a:rPr lang="ro-RO" dirty="0" err="1" smtClean="0"/>
              <a:t>Court</a:t>
            </a:r>
            <a:r>
              <a:rPr lang="ro-RO" dirty="0" smtClean="0"/>
              <a:t> </a:t>
            </a:r>
            <a:r>
              <a:rPr lang="ro-RO" dirty="0" err="1" smtClean="0"/>
              <a:t>Decisions</a:t>
            </a:r>
            <a:endParaRPr lang="ro-RO"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5480" y="1268760"/>
            <a:ext cx="6579477" cy="5267582"/>
          </a:xfrm>
        </p:spPr>
      </p:pic>
      <p:sp>
        <p:nvSpPr>
          <p:cNvPr id="4" name="Slide Number Placeholder 3"/>
          <p:cNvSpPr>
            <a:spLocks noGrp="1"/>
          </p:cNvSpPr>
          <p:nvPr>
            <p:ph type="sldNum" sz="quarter" idx="12"/>
          </p:nvPr>
        </p:nvSpPr>
        <p:spPr/>
        <p:txBody>
          <a:bodyPr/>
          <a:lstStyle/>
          <a:p>
            <a:fld id="{E216DC90-A91C-41E9-A9D6-71646752946A}" type="slidenum">
              <a:rPr lang="ro-RO" smtClean="0"/>
              <a:t>4</a:t>
            </a:fld>
            <a:endParaRPr lang="ro-RO"/>
          </a:p>
        </p:txBody>
      </p:sp>
      <p:sp>
        <p:nvSpPr>
          <p:cNvPr id="6" name="Rounded Rectangle 5"/>
          <p:cNvSpPr/>
          <p:nvPr/>
        </p:nvSpPr>
        <p:spPr>
          <a:xfrm>
            <a:off x="2063552" y="1883508"/>
            <a:ext cx="2880320" cy="34647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ro-RO"/>
          </a:p>
        </p:txBody>
      </p:sp>
      <p:sp>
        <p:nvSpPr>
          <p:cNvPr id="8" name="TextBox 7"/>
          <p:cNvSpPr txBox="1"/>
          <p:nvPr/>
        </p:nvSpPr>
        <p:spPr>
          <a:xfrm>
            <a:off x="7032104" y="2780928"/>
            <a:ext cx="2933816" cy="369332"/>
          </a:xfrm>
          <a:prstGeom prst="rect">
            <a:avLst/>
          </a:prstGeom>
          <a:noFill/>
        </p:spPr>
        <p:txBody>
          <a:bodyPr wrap="none" rtlCol="0">
            <a:spAutoFit/>
          </a:bodyPr>
          <a:lstStyle/>
          <a:p>
            <a:r>
              <a:rPr lang="en-US" dirty="0" smtClean="0">
                <a:solidFill>
                  <a:schemeClr val="tx1">
                    <a:lumMod val="75000"/>
                    <a:lumOff val="25000"/>
                  </a:schemeClr>
                </a:solidFill>
              </a:rPr>
              <a:t>Scan from a court decision</a:t>
            </a:r>
            <a:endParaRPr lang="ro-RO" dirty="0">
              <a:solidFill>
                <a:schemeClr val="tx1">
                  <a:lumMod val="75000"/>
                  <a:lumOff val="25000"/>
                </a:schemeClr>
              </a:solidFill>
            </a:endParaRPr>
          </a:p>
        </p:txBody>
      </p:sp>
    </p:spTree>
    <p:extLst>
      <p:ext uri="{BB962C8B-B14F-4D97-AF65-F5344CB8AC3E}">
        <p14:creationId xmlns:p14="http://schemas.microsoft.com/office/powerpoint/2010/main" val="39651769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609600"/>
            <a:ext cx="6610195" cy="1320800"/>
          </a:xfrm>
        </p:spPr>
        <p:txBody>
          <a:bodyPr/>
          <a:lstStyle/>
          <a:p>
            <a:pPr algn="r"/>
            <a:r>
              <a:rPr lang="en-US" dirty="0" smtClean="0"/>
              <a:t>ECLI Syntax in RO</a:t>
            </a:r>
            <a:endParaRPr lang="ro-RO" dirty="0"/>
          </a:p>
        </p:txBody>
      </p:sp>
      <p:sp>
        <p:nvSpPr>
          <p:cNvPr id="4" name="Slide Number Placeholder 3"/>
          <p:cNvSpPr>
            <a:spLocks noGrp="1"/>
          </p:cNvSpPr>
          <p:nvPr>
            <p:ph type="sldNum" sz="quarter" idx="12"/>
          </p:nvPr>
        </p:nvSpPr>
        <p:spPr/>
        <p:txBody>
          <a:bodyPr/>
          <a:lstStyle/>
          <a:p>
            <a:fld id="{E216DC90-A91C-41E9-A9D6-71646752946A}" type="slidenum">
              <a:rPr lang="ro-RO" smtClean="0"/>
              <a:t>5</a:t>
            </a:fld>
            <a:endParaRPr lang="ro-RO"/>
          </a:p>
        </p:txBody>
      </p:sp>
      <p:sp>
        <p:nvSpPr>
          <p:cNvPr id="5" name="Content Placeholder 2"/>
          <p:cNvSpPr>
            <a:spLocks noGrp="1"/>
          </p:cNvSpPr>
          <p:nvPr>
            <p:ph idx="1"/>
          </p:nvPr>
        </p:nvSpPr>
        <p:spPr>
          <a:xfrm>
            <a:off x="677334" y="2160589"/>
            <a:ext cx="8875050" cy="3880773"/>
          </a:xfrm>
        </p:spPr>
        <p:txBody>
          <a:bodyPr>
            <a:noAutofit/>
          </a:bodyPr>
          <a:lstStyle/>
          <a:p>
            <a:pPr algn="just"/>
            <a:r>
              <a:rPr lang="en-US" sz="1700" dirty="0"/>
              <a:t>ECLI has been assigned </a:t>
            </a:r>
            <a:r>
              <a:rPr lang="en-US" sz="1700" dirty="0" smtClean="0"/>
              <a:t>to </a:t>
            </a:r>
            <a:r>
              <a:rPr lang="en-US" sz="1700" dirty="0"/>
              <a:t>all </a:t>
            </a:r>
            <a:r>
              <a:rPr lang="ro-RO" sz="1700" dirty="0"/>
              <a:t>c</a:t>
            </a:r>
            <a:r>
              <a:rPr lang="en-US" sz="1700" dirty="0" err="1" smtClean="0"/>
              <a:t>ourt</a:t>
            </a:r>
            <a:r>
              <a:rPr lang="en-US" sz="1700" dirty="0" smtClean="0"/>
              <a:t> decisions available </a:t>
            </a:r>
            <a:r>
              <a:rPr lang="en-US" sz="1700" dirty="0"/>
              <a:t>in </a:t>
            </a:r>
            <a:r>
              <a:rPr lang="en-US" sz="1700" dirty="0" smtClean="0"/>
              <a:t>ECRIS CDMS Courts</a:t>
            </a:r>
            <a:r>
              <a:rPr lang="ro-RO" sz="1700" dirty="0" smtClean="0"/>
              <a:t>,</a:t>
            </a:r>
            <a:r>
              <a:rPr lang="en-US" sz="1700" dirty="0" smtClean="0"/>
              <a:t> as</a:t>
            </a:r>
            <a:r>
              <a:rPr lang="ro-RO" sz="1700" dirty="0" smtClean="0"/>
              <a:t> </a:t>
            </a:r>
            <a:r>
              <a:rPr lang="ro-RO" sz="1700" dirty="0" err="1" smtClean="0"/>
              <a:t>follows</a:t>
            </a:r>
            <a:r>
              <a:rPr lang="en-US" sz="1700" dirty="0" smtClean="0"/>
              <a:t>: </a:t>
            </a:r>
          </a:p>
          <a:p>
            <a:pPr lvl="1" algn="just"/>
            <a:r>
              <a:rPr lang="en-US" sz="1500" dirty="0" smtClean="0"/>
              <a:t>Metadata, for decisions 2007-2015</a:t>
            </a:r>
            <a:r>
              <a:rPr lang="ro-RO" sz="1500" dirty="0" smtClean="0"/>
              <a:t>;</a:t>
            </a:r>
            <a:endParaRPr lang="en-US" sz="1500" dirty="0" smtClean="0"/>
          </a:p>
          <a:p>
            <a:pPr lvl="1" algn="just"/>
            <a:r>
              <a:rPr lang="en-US" sz="1500" dirty="0" smtClean="0"/>
              <a:t>Metadata and in the decision content, for decisions 2016-present</a:t>
            </a:r>
            <a:endParaRPr lang="ro-RO" sz="1500" dirty="0" smtClean="0"/>
          </a:p>
          <a:p>
            <a:pPr marL="0" indent="0">
              <a:buNone/>
            </a:pPr>
            <a:r>
              <a:rPr lang="en-US" sz="1700" b="1" dirty="0" smtClean="0"/>
              <a:t>					</a:t>
            </a:r>
          </a:p>
          <a:p>
            <a:pPr marL="0" indent="0">
              <a:buNone/>
            </a:pPr>
            <a:r>
              <a:rPr lang="en-US" sz="1700" b="1" dirty="0"/>
              <a:t>	</a:t>
            </a:r>
            <a:r>
              <a:rPr lang="en-US" sz="1700" b="1" dirty="0" smtClean="0"/>
              <a:t>					ECLI:RO:JDS4B:2017:001.004053</a:t>
            </a:r>
          </a:p>
        </p:txBody>
      </p:sp>
      <p:sp>
        <p:nvSpPr>
          <p:cNvPr id="6" name="Rectangle 5"/>
          <p:cNvSpPr/>
          <p:nvPr/>
        </p:nvSpPr>
        <p:spPr>
          <a:xfrm>
            <a:off x="1315787" y="4489103"/>
            <a:ext cx="1966311" cy="369332"/>
          </a:xfrm>
          <a:prstGeom prst="rect">
            <a:avLst/>
          </a:prstGeom>
        </p:spPr>
        <p:txBody>
          <a:bodyPr wrap="square">
            <a:spAutoFit/>
          </a:bodyPr>
          <a:lstStyle/>
          <a:p>
            <a:r>
              <a:rPr lang="en-US" dirty="0" smtClean="0">
                <a:solidFill>
                  <a:schemeClr val="bg2">
                    <a:lumMod val="50000"/>
                  </a:schemeClr>
                </a:solidFill>
              </a:rPr>
              <a:t>Court ECLI Code</a:t>
            </a:r>
            <a:endParaRPr lang="en-US" dirty="0">
              <a:solidFill>
                <a:schemeClr val="bg2">
                  <a:lumMod val="50000"/>
                </a:schemeClr>
              </a:solidFill>
            </a:endParaRPr>
          </a:p>
        </p:txBody>
      </p:sp>
      <p:sp>
        <p:nvSpPr>
          <p:cNvPr id="7" name="Rectangle 6"/>
          <p:cNvSpPr/>
          <p:nvPr/>
        </p:nvSpPr>
        <p:spPr>
          <a:xfrm>
            <a:off x="3357599" y="5089058"/>
            <a:ext cx="1966311" cy="369332"/>
          </a:xfrm>
          <a:prstGeom prst="rect">
            <a:avLst/>
          </a:prstGeom>
        </p:spPr>
        <p:txBody>
          <a:bodyPr wrap="square">
            <a:spAutoFit/>
          </a:bodyPr>
          <a:lstStyle/>
          <a:p>
            <a:r>
              <a:rPr lang="en-US" dirty="0" smtClean="0">
                <a:solidFill>
                  <a:schemeClr val="bg2">
                    <a:lumMod val="50000"/>
                  </a:schemeClr>
                </a:solidFill>
              </a:rPr>
              <a:t>Year of Decision</a:t>
            </a:r>
            <a:endParaRPr lang="en-US" dirty="0">
              <a:solidFill>
                <a:schemeClr val="bg2">
                  <a:lumMod val="50000"/>
                </a:schemeClr>
              </a:solidFill>
            </a:endParaRPr>
          </a:p>
        </p:txBody>
      </p:sp>
      <p:sp>
        <p:nvSpPr>
          <p:cNvPr id="8" name="Rectangle 7"/>
          <p:cNvSpPr/>
          <p:nvPr/>
        </p:nvSpPr>
        <p:spPr>
          <a:xfrm>
            <a:off x="4497283" y="5516737"/>
            <a:ext cx="3528392" cy="646331"/>
          </a:xfrm>
          <a:prstGeom prst="rect">
            <a:avLst/>
          </a:prstGeom>
        </p:spPr>
        <p:txBody>
          <a:bodyPr wrap="square">
            <a:spAutoFit/>
          </a:bodyPr>
          <a:lstStyle/>
          <a:p>
            <a:r>
              <a:rPr lang="en-US" dirty="0" smtClean="0">
                <a:solidFill>
                  <a:schemeClr val="bg2">
                    <a:lumMod val="50000"/>
                  </a:schemeClr>
                </a:solidFill>
              </a:rPr>
              <a:t>Court’s Decisions Register ID (internal, unique at court level)</a:t>
            </a:r>
            <a:endParaRPr lang="en-US" dirty="0">
              <a:solidFill>
                <a:schemeClr val="bg2">
                  <a:lumMod val="50000"/>
                </a:schemeClr>
              </a:solidFill>
            </a:endParaRPr>
          </a:p>
        </p:txBody>
      </p:sp>
      <p:sp>
        <p:nvSpPr>
          <p:cNvPr id="9" name="Rectangle 8"/>
          <p:cNvSpPr/>
          <p:nvPr/>
        </p:nvSpPr>
        <p:spPr>
          <a:xfrm>
            <a:off x="7176120" y="4396770"/>
            <a:ext cx="4043223" cy="923330"/>
          </a:xfrm>
          <a:prstGeom prst="rect">
            <a:avLst/>
          </a:prstGeom>
        </p:spPr>
        <p:txBody>
          <a:bodyPr wrap="square">
            <a:spAutoFit/>
          </a:bodyPr>
          <a:lstStyle/>
          <a:p>
            <a:r>
              <a:rPr lang="en-US" dirty="0" smtClean="0">
                <a:solidFill>
                  <a:schemeClr val="bg2">
                    <a:lumMod val="50000"/>
                  </a:schemeClr>
                </a:solidFill>
              </a:rPr>
              <a:t>Document ID in the corresponding </a:t>
            </a:r>
            <a:r>
              <a:rPr lang="en-US" dirty="0">
                <a:solidFill>
                  <a:schemeClr val="bg2">
                    <a:lumMod val="50000"/>
                  </a:schemeClr>
                </a:solidFill>
              </a:rPr>
              <a:t>Court’s Decisions </a:t>
            </a:r>
            <a:r>
              <a:rPr lang="en-US" dirty="0" smtClean="0">
                <a:solidFill>
                  <a:schemeClr val="bg2">
                    <a:lumMod val="50000"/>
                  </a:schemeClr>
                </a:solidFill>
              </a:rPr>
              <a:t>Register</a:t>
            </a:r>
          </a:p>
          <a:p>
            <a:r>
              <a:rPr lang="en-US" dirty="0" smtClean="0">
                <a:solidFill>
                  <a:schemeClr val="bg2">
                    <a:lumMod val="50000"/>
                  </a:schemeClr>
                </a:solidFill>
              </a:rPr>
              <a:t>(unique at registry level) </a:t>
            </a:r>
            <a:endParaRPr lang="en-US" dirty="0">
              <a:solidFill>
                <a:schemeClr val="bg2">
                  <a:lumMod val="50000"/>
                </a:schemeClr>
              </a:solidFill>
            </a:endParaRPr>
          </a:p>
        </p:txBody>
      </p:sp>
      <p:cxnSp>
        <p:nvCxnSpPr>
          <p:cNvPr id="10" name="Straight Arrow Connector 9"/>
          <p:cNvCxnSpPr>
            <a:stCxn id="6" idx="3"/>
          </p:cNvCxnSpPr>
          <p:nvPr/>
        </p:nvCxnSpPr>
        <p:spPr>
          <a:xfrm flipV="1">
            <a:off x="3282098" y="3987665"/>
            <a:ext cx="1353195" cy="686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V="1">
            <a:off x="4340755" y="3987665"/>
            <a:ext cx="943857" cy="110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0"/>
          </p:cNvCxnSpPr>
          <p:nvPr/>
        </p:nvCxnSpPr>
        <p:spPr>
          <a:xfrm flipH="1" flipV="1">
            <a:off x="5895235" y="3987665"/>
            <a:ext cx="366244" cy="1529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p:cNvCxnSpPr>
          <p:nvPr/>
        </p:nvCxnSpPr>
        <p:spPr>
          <a:xfrm flipH="1" flipV="1">
            <a:off x="6601604" y="3987665"/>
            <a:ext cx="574516" cy="8707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2289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ECLI as seen by judges and clerks</a:t>
            </a:r>
            <a:endParaRPr lang="ro-RO"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480" y="1270000"/>
            <a:ext cx="6048672" cy="6081262"/>
          </a:xfrm>
        </p:spPr>
      </p:pic>
      <p:sp>
        <p:nvSpPr>
          <p:cNvPr id="4" name="Slide Number Placeholder 3"/>
          <p:cNvSpPr>
            <a:spLocks noGrp="1"/>
          </p:cNvSpPr>
          <p:nvPr>
            <p:ph type="sldNum" sz="quarter" idx="12"/>
          </p:nvPr>
        </p:nvSpPr>
        <p:spPr/>
        <p:txBody>
          <a:bodyPr/>
          <a:lstStyle/>
          <a:p>
            <a:fld id="{E216DC90-A91C-41E9-A9D6-71646752946A}" type="slidenum">
              <a:rPr lang="ro-RO" smtClean="0"/>
              <a:t>6</a:t>
            </a:fld>
            <a:endParaRPr lang="ro-RO"/>
          </a:p>
        </p:txBody>
      </p:sp>
      <p:sp>
        <p:nvSpPr>
          <p:cNvPr id="6" name="Rounded Rectangle 5"/>
          <p:cNvSpPr/>
          <p:nvPr/>
        </p:nvSpPr>
        <p:spPr>
          <a:xfrm>
            <a:off x="3359696" y="4725144"/>
            <a:ext cx="1584176" cy="28803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ro-RO"/>
          </a:p>
        </p:txBody>
      </p:sp>
      <p:sp>
        <p:nvSpPr>
          <p:cNvPr id="7" name="TextBox 6"/>
          <p:cNvSpPr txBox="1"/>
          <p:nvPr/>
        </p:nvSpPr>
        <p:spPr>
          <a:xfrm>
            <a:off x="7464152" y="2837835"/>
            <a:ext cx="2880320" cy="2031325"/>
          </a:xfrm>
          <a:prstGeom prst="rect">
            <a:avLst/>
          </a:prstGeom>
          <a:noFill/>
        </p:spPr>
        <p:txBody>
          <a:bodyPr wrap="square" rtlCol="0">
            <a:spAutoFit/>
          </a:bodyPr>
          <a:lstStyle/>
          <a:p>
            <a:r>
              <a:rPr lang="en-US" dirty="0" smtClean="0">
                <a:solidFill>
                  <a:schemeClr val="tx1">
                    <a:lumMod val="75000"/>
                    <a:lumOff val="25000"/>
                  </a:schemeClr>
                </a:solidFill>
              </a:rPr>
              <a:t>Capture from the ECRIS CDMS module, the RO Courts’ Case Document</a:t>
            </a:r>
          </a:p>
          <a:p>
            <a:r>
              <a:rPr lang="en-US" dirty="0" smtClean="0">
                <a:solidFill>
                  <a:schemeClr val="tx1">
                    <a:lumMod val="75000"/>
                    <a:lumOff val="25000"/>
                  </a:schemeClr>
                </a:solidFill>
              </a:rPr>
              <a:t>Management System</a:t>
            </a:r>
          </a:p>
          <a:p>
            <a:endParaRPr lang="en-US" dirty="0">
              <a:solidFill>
                <a:schemeClr val="tx1">
                  <a:lumMod val="75000"/>
                  <a:lumOff val="25000"/>
                </a:schemeClr>
              </a:solidFill>
            </a:endParaRPr>
          </a:p>
          <a:p>
            <a:r>
              <a:rPr lang="en-US" dirty="0" smtClean="0">
                <a:solidFill>
                  <a:schemeClr val="tx1">
                    <a:lumMod val="75000"/>
                    <a:lumOff val="25000"/>
                  </a:schemeClr>
                </a:solidFill>
              </a:rPr>
              <a:t>This is where the ECLI is generated</a:t>
            </a:r>
            <a:endParaRPr lang="ro-RO" dirty="0">
              <a:solidFill>
                <a:schemeClr val="tx1">
                  <a:lumMod val="75000"/>
                  <a:lumOff val="25000"/>
                </a:schemeClr>
              </a:solidFill>
            </a:endParaRPr>
          </a:p>
        </p:txBody>
      </p:sp>
    </p:spTree>
    <p:extLst>
      <p:ext uri="{BB962C8B-B14F-4D97-AF65-F5344CB8AC3E}">
        <p14:creationId xmlns:p14="http://schemas.microsoft.com/office/powerpoint/2010/main" val="21733307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ECLI as seen in ROLII website </a:t>
            </a:r>
            <a:endParaRPr lang="ro-RO"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5560" y="1268726"/>
            <a:ext cx="5472608" cy="5569947"/>
          </a:xfrm>
        </p:spPr>
      </p:pic>
      <p:sp>
        <p:nvSpPr>
          <p:cNvPr id="4" name="Slide Number Placeholder 3"/>
          <p:cNvSpPr>
            <a:spLocks noGrp="1"/>
          </p:cNvSpPr>
          <p:nvPr>
            <p:ph type="sldNum" sz="quarter" idx="12"/>
          </p:nvPr>
        </p:nvSpPr>
        <p:spPr/>
        <p:txBody>
          <a:bodyPr/>
          <a:lstStyle/>
          <a:p>
            <a:fld id="{E216DC90-A91C-41E9-A9D6-71646752946A}" type="slidenum">
              <a:rPr lang="ro-RO" smtClean="0"/>
              <a:t>7</a:t>
            </a:fld>
            <a:endParaRPr lang="ro-RO"/>
          </a:p>
        </p:txBody>
      </p:sp>
      <p:sp>
        <p:nvSpPr>
          <p:cNvPr id="6" name="Rounded Rectangle 5"/>
          <p:cNvSpPr/>
          <p:nvPr/>
        </p:nvSpPr>
        <p:spPr>
          <a:xfrm>
            <a:off x="2135560" y="3707227"/>
            <a:ext cx="2880320" cy="34647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ro-RO"/>
          </a:p>
        </p:txBody>
      </p:sp>
      <p:sp>
        <p:nvSpPr>
          <p:cNvPr id="7" name="Rectangle 6"/>
          <p:cNvSpPr/>
          <p:nvPr/>
        </p:nvSpPr>
        <p:spPr>
          <a:xfrm>
            <a:off x="6732240" y="3874638"/>
            <a:ext cx="3192016" cy="646331"/>
          </a:xfrm>
          <a:prstGeom prst="rect">
            <a:avLst/>
          </a:prstGeom>
        </p:spPr>
        <p:txBody>
          <a:bodyPr wrap="square">
            <a:spAutoFit/>
          </a:bodyPr>
          <a:lstStyle/>
          <a:p>
            <a:r>
              <a:rPr lang="en-US" dirty="0">
                <a:solidFill>
                  <a:schemeClr val="tx1">
                    <a:lumMod val="75000"/>
                    <a:lumOff val="25000"/>
                  </a:schemeClr>
                </a:solidFill>
              </a:rPr>
              <a:t>Capture from </a:t>
            </a:r>
            <a:r>
              <a:rPr lang="en-US" dirty="0" smtClean="0">
                <a:solidFill>
                  <a:schemeClr val="tx1">
                    <a:lumMod val="75000"/>
                    <a:lumOff val="25000"/>
                  </a:schemeClr>
                </a:solidFill>
              </a:rPr>
              <a:t>ROLII Website </a:t>
            </a:r>
          </a:p>
          <a:p>
            <a:r>
              <a:rPr lang="en-US" dirty="0" smtClean="0">
                <a:solidFill>
                  <a:schemeClr val="tx1">
                    <a:lumMod val="75000"/>
                    <a:lumOff val="25000"/>
                  </a:schemeClr>
                </a:solidFill>
              </a:rPr>
              <a:t>(jurisprudence)</a:t>
            </a:r>
            <a:endParaRPr lang="en-US" dirty="0">
              <a:solidFill>
                <a:schemeClr val="tx1">
                  <a:lumMod val="75000"/>
                  <a:lumOff val="25000"/>
                </a:schemeClr>
              </a:solidFill>
            </a:endParaRPr>
          </a:p>
        </p:txBody>
      </p:sp>
    </p:spTree>
    <p:extLst>
      <p:ext uri="{BB962C8B-B14F-4D97-AF65-F5344CB8AC3E}">
        <p14:creationId xmlns:p14="http://schemas.microsoft.com/office/powerpoint/2010/main" val="32357850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ECLI for public – not there yet</a:t>
            </a:r>
            <a:endParaRPr lang="ro-RO"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15480" y="1316849"/>
            <a:ext cx="5013012" cy="5136487"/>
          </a:xfrm>
        </p:spPr>
      </p:pic>
      <p:sp>
        <p:nvSpPr>
          <p:cNvPr id="4" name="Slide Number Placeholder 3"/>
          <p:cNvSpPr>
            <a:spLocks noGrp="1"/>
          </p:cNvSpPr>
          <p:nvPr>
            <p:ph type="sldNum" sz="quarter" idx="12"/>
          </p:nvPr>
        </p:nvSpPr>
        <p:spPr/>
        <p:txBody>
          <a:bodyPr/>
          <a:lstStyle/>
          <a:p>
            <a:fld id="{E216DC90-A91C-41E9-A9D6-71646752946A}" type="slidenum">
              <a:rPr lang="ro-RO" smtClean="0"/>
              <a:t>8</a:t>
            </a:fld>
            <a:endParaRPr lang="ro-RO"/>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318" y="1285027"/>
            <a:ext cx="4993298" cy="5174142"/>
          </a:xfrm>
          <a:prstGeom prst="rect">
            <a:avLst/>
          </a:prstGeom>
        </p:spPr>
      </p:pic>
      <p:sp>
        <p:nvSpPr>
          <p:cNvPr id="7" name="TextBox 6"/>
          <p:cNvSpPr txBox="1"/>
          <p:nvPr/>
        </p:nvSpPr>
        <p:spPr>
          <a:xfrm>
            <a:off x="4295800" y="2780928"/>
            <a:ext cx="2016224" cy="369332"/>
          </a:xfrm>
          <a:prstGeom prst="rect">
            <a:avLst/>
          </a:prstGeom>
          <a:noFill/>
        </p:spPr>
        <p:txBody>
          <a:bodyPr wrap="square" rtlCol="0">
            <a:spAutoFit/>
          </a:bodyPr>
          <a:lstStyle/>
          <a:p>
            <a:r>
              <a:rPr lang="en-US" dirty="0" smtClean="0">
                <a:solidFill>
                  <a:schemeClr val="tx1">
                    <a:lumMod val="50000"/>
                    <a:lumOff val="50000"/>
                  </a:schemeClr>
                </a:solidFill>
              </a:rPr>
              <a:t>RO Courts’ Portal</a:t>
            </a:r>
            <a:endParaRPr lang="ro-RO" dirty="0">
              <a:solidFill>
                <a:schemeClr val="tx1">
                  <a:lumMod val="50000"/>
                  <a:lumOff val="50000"/>
                </a:schemeClr>
              </a:solidFill>
            </a:endParaRPr>
          </a:p>
        </p:txBody>
      </p:sp>
      <p:sp>
        <p:nvSpPr>
          <p:cNvPr id="8" name="TextBox 7"/>
          <p:cNvSpPr txBox="1"/>
          <p:nvPr/>
        </p:nvSpPr>
        <p:spPr>
          <a:xfrm>
            <a:off x="9768408" y="2780928"/>
            <a:ext cx="1872208" cy="369332"/>
          </a:xfrm>
          <a:prstGeom prst="rect">
            <a:avLst/>
          </a:prstGeom>
          <a:noFill/>
        </p:spPr>
        <p:txBody>
          <a:bodyPr wrap="square" rtlCol="0">
            <a:spAutoFit/>
          </a:bodyPr>
          <a:lstStyle/>
          <a:p>
            <a:r>
              <a:rPr lang="en-US" dirty="0" smtClean="0">
                <a:solidFill>
                  <a:schemeClr val="tx1">
                    <a:lumMod val="50000"/>
                    <a:lumOff val="50000"/>
                  </a:schemeClr>
                </a:solidFill>
              </a:rPr>
              <a:t>HCCJ Website</a:t>
            </a:r>
            <a:endParaRPr lang="ro-RO" dirty="0">
              <a:solidFill>
                <a:schemeClr val="tx1">
                  <a:lumMod val="50000"/>
                  <a:lumOff val="50000"/>
                </a:schemeClr>
              </a:solidFill>
            </a:endParaRPr>
          </a:p>
        </p:txBody>
      </p:sp>
      <p:sp>
        <p:nvSpPr>
          <p:cNvPr id="10" name="Rectangle 9"/>
          <p:cNvSpPr/>
          <p:nvPr/>
        </p:nvSpPr>
        <p:spPr>
          <a:xfrm>
            <a:off x="5409639" y="6459142"/>
            <a:ext cx="2475357" cy="369332"/>
          </a:xfrm>
          <a:prstGeom prst="rect">
            <a:avLst/>
          </a:prstGeom>
        </p:spPr>
        <p:txBody>
          <a:bodyPr wrap="none">
            <a:spAutoFit/>
          </a:bodyPr>
          <a:lstStyle/>
          <a:p>
            <a:pPr algn="ctr"/>
            <a:r>
              <a:rPr lang="en-US" dirty="0">
                <a:solidFill>
                  <a:schemeClr val="tx1">
                    <a:lumMod val="75000"/>
                    <a:lumOff val="25000"/>
                  </a:schemeClr>
                </a:solidFill>
              </a:rPr>
              <a:t>ECLI to be added here</a:t>
            </a:r>
            <a:endParaRPr lang="ro-RO" dirty="0">
              <a:solidFill>
                <a:schemeClr val="tx1">
                  <a:lumMod val="75000"/>
                  <a:lumOff val="25000"/>
                </a:schemeClr>
              </a:solidFill>
            </a:endParaRPr>
          </a:p>
        </p:txBody>
      </p:sp>
      <p:cxnSp>
        <p:nvCxnSpPr>
          <p:cNvPr id="12" name="Straight Arrow Connector 11"/>
          <p:cNvCxnSpPr>
            <a:stCxn id="10" idx="1"/>
          </p:cNvCxnSpPr>
          <p:nvPr/>
        </p:nvCxnSpPr>
        <p:spPr>
          <a:xfrm flipH="1" flipV="1">
            <a:off x="3959391" y="6309320"/>
            <a:ext cx="1450248" cy="3344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p:cNvCxnSpPr>
          <p:nvPr/>
        </p:nvCxnSpPr>
        <p:spPr>
          <a:xfrm flipV="1">
            <a:off x="7884996" y="5805264"/>
            <a:ext cx="3035540" cy="8385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4610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99" y="239715"/>
            <a:ext cx="8381802" cy="1029045"/>
          </a:xfrm>
        </p:spPr>
        <p:txBody>
          <a:bodyPr>
            <a:normAutofit fontScale="90000"/>
          </a:bodyPr>
          <a:lstStyle/>
          <a:p>
            <a:pPr algn="ctr"/>
            <a:r>
              <a:rPr lang="en-US" dirty="0" smtClean="0"/>
              <a:t/>
            </a:r>
            <a:br>
              <a:rPr lang="en-US" dirty="0" smtClean="0"/>
            </a:br>
            <a:r>
              <a:rPr lang="ro-RO" dirty="0" err="1" smtClean="0"/>
              <a:t>Institutional</a:t>
            </a:r>
            <a:r>
              <a:rPr lang="ro-RO" dirty="0" smtClean="0"/>
              <a:t>/ legal framework on </a:t>
            </a:r>
            <a:r>
              <a:rPr lang="ro-RO" dirty="0" err="1" smtClean="0"/>
              <a:t>publication</a:t>
            </a:r>
            <a:r>
              <a:rPr lang="en-US" dirty="0" smtClean="0"/>
              <a:t> in RO</a:t>
            </a:r>
            <a:endParaRPr lang="en-US" dirty="0"/>
          </a:p>
        </p:txBody>
      </p:sp>
      <p:sp>
        <p:nvSpPr>
          <p:cNvPr id="3" name="Content Placeholder 2"/>
          <p:cNvSpPr>
            <a:spLocks noGrp="1"/>
          </p:cNvSpPr>
          <p:nvPr>
            <p:ph idx="1"/>
          </p:nvPr>
        </p:nvSpPr>
        <p:spPr>
          <a:xfrm>
            <a:off x="1559496" y="1412776"/>
            <a:ext cx="8410384" cy="5170188"/>
          </a:xfrm>
        </p:spPr>
        <p:txBody>
          <a:bodyPr>
            <a:normAutofit/>
          </a:bodyPr>
          <a:lstStyle/>
          <a:p>
            <a:pPr algn="just"/>
            <a:endParaRPr lang="en-US" dirty="0" smtClean="0"/>
          </a:p>
          <a:p>
            <a:pPr marL="0" indent="0" algn="just">
              <a:buNone/>
            </a:pPr>
            <a:endParaRPr lang="en-US" dirty="0"/>
          </a:p>
          <a:p>
            <a:pPr algn="just"/>
            <a:r>
              <a:rPr lang="ro-RO" dirty="0" smtClean="0"/>
              <a:t>Romanian Ministry of Justice (MoJ) is the designated national ECLI coordinator </a:t>
            </a:r>
            <a:r>
              <a:rPr lang="ro-RO" i="1" dirty="0" smtClean="0"/>
              <a:t>(according to Government Decision no. 328/27.04.2016)</a:t>
            </a:r>
            <a:r>
              <a:rPr lang="ro-RO" dirty="0" smtClean="0"/>
              <a:t>;  </a:t>
            </a:r>
            <a:endParaRPr lang="en-US" dirty="0"/>
          </a:p>
          <a:p>
            <a:pPr algn="just"/>
            <a:r>
              <a:rPr lang="en-US" dirty="0" smtClean="0"/>
              <a:t>Superior </a:t>
            </a:r>
            <a:r>
              <a:rPr lang="en-US" dirty="0"/>
              <a:t>Council of Magistracy (SCM)</a:t>
            </a:r>
            <a:r>
              <a:rPr lang="ro-RO" dirty="0"/>
              <a:t>, </a:t>
            </a:r>
            <a:r>
              <a:rPr lang="en-US" dirty="0"/>
              <a:t>authority having administrative, normative and jurisdictional competences </a:t>
            </a:r>
            <a:r>
              <a:rPr lang="ro-RO" dirty="0"/>
              <a:t>regarding</a:t>
            </a:r>
            <a:r>
              <a:rPr lang="en-US" dirty="0"/>
              <a:t> the efficient organization and functioning of </a:t>
            </a:r>
            <a:r>
              <a:rPr lang="ro-RO" dirty="0" smtClean="0"/>
              <a:t>the </a:t>
            </a:r>
            <a:r>
              <a:rPr lang="en-US" dirty="0" smtClean="0"/>
              <a:t>courts</a:t>
            </a:r>
            <a:r>
              <a:rPr lang="ro-RO" dirty="0"/>
              <a:t>,</a:t>
            </a:r>
            <a:r>
              <a:rPr lang="en-US" dirty="0"/>
              <a:t> </a:t>
            </a:r>
            <a:r>
              <a:rPr lang="ro-RO" dirty="0"/>
              <a:t>is responsible for </a:t>
            </a:r>
            <a:r>
              <a:rPr lang="ro-RO" dirty="0" smtClean="0"/>
              <a:t>ensuring the </a:t>
            </a:r>
            <a:r>
              <a:rPr lang="en-US" dirty="0" smtClean="0"/>
              <a:t>publication </a:t>
            </a:r>
            <a:r>
              <a:rPr lang="en-US" dirty="0"/>
              <a:t>of court </a:t>
            </a:r>
            <a:r>
              <a:rPr lang="en-US" dirty="0" smtClean="0"/>
              <a:t>decisions</a:t>
            </a:r>
            <a:r>
              <a:rPr lang="ro-RO" dirty="0" smtClean="0"/>
              <a:t>;</a:t>
            </a:r>
          </a:p>
          <a:p>
            <a:pPr algn="just"/>
            <a:r>
              <a:rPr lang="en-US" dirty="0" smtClean="0"/>
              <a:t>‘</a:t>
            </a:r>
            <a:r>
              <a:rPr lang="en-US" dirty="0"/>
              <a:t>Romanian Legal Information Institute’ Foundation (ROLII) </a:t>
            </a:r>
            <a:r>
              <a:rPr lang="ro-RO" dirty="0" smtClean="0"/>
              <a:t>– entity co-funded by SCM for </a:t>
            </a:r>
            <a:r>
              <a:rPr lang="ro-RO" dirty="0"/>
              <a:t>the </a:t>
            </a:r>
            <a:r>
              <a:rPr lang="ro-RO" dirty="0" smtClean="0"/>
              <a:t>specific purpose </a:t>
            </a:r>
            <a:r>
              <a:rPr lang="ro-RO" dirty="0"/>
              <a:t>of </a:t>
            </a:r>
            <a:r>
              <a:rPr lang="en-US" dirty="0"/>
              <a:t>develop</a:t>
            </a:r>
            <a:r>
              <a:rPr lang="ro-RO" dirty="0"/>
              <a:t>ing</a:t>
            </a:r>
            <a:r>
              <a:rPr lang="en-US" dirty="0"/>
              <a:t> the appropriate infrastructure for publishing court decisions on the </a:t>
            </a:r>
            <a:r>
              <a:rPr lang="en-US" dirty="0" smtClean="0"/>
              <a:t>internet</a:t>
            </a:r>
            <a:r>
              <a:rPr lang="ro-RO" dirty="0" smtClean="0"/>
              <a:t>,</a:t>
            </a:r>
            <a:r>
              <a:rPr lang="en-US" dirty="0" smtClean="0"/>
              <a:t> </a:t>
            </a:r>
            <a:r>
              <a:rPr lang="en-US" dirty="0"/>
              <a:t>so as to ensure free and unrestricted access to case law for all interested </a:t>
            </a:r>
            <a:r>
              <a:rPr lang="en-US" dirty="0" smtClean="0"/>
              <a:t>persons</a:t>
            </a:r>
            <a:r>
              <a:rPr lang="ro-RO" dirty="0" smtClean="0"/>
              <a:t>;</a:t>
            </a:r>
            <a:endParaRPr lang="en-US" dirty="0" smtClean="0"/>
          </a:p>
          <a:p>
            <a:pPr algn="just"/>
            <a:r>
              <a:rPr lang="ro-RO" dirty="0"/>
              <a:t>N</a:t>
            </a:r>
            <a:r>
              <a:rPr lang="en-US" dirty="0"/>
              <a:t>o legal framework </a:t>
            </a:r>
            <a:r>
              <a:rPr lang="ro-RO" dirty="0" err="1"/>
              <a:t>has</a:t>
            </a:r>
            <a:r>
              <a:rPr lang="ro-RO" dirty="0"/>
              <a:t> </a:t>
            </a:r>
            <a:r>
              <a:rPr lang="ro-RO" dirty="0" err="1"/>
              <a:t>been</a:t>
            </a:r>
            <a:r>
              <a:rPr lang="ro-RO" dirty="0"/>
              <a:t> </a:t>
            </a:r>
            <a:r>
              <a:rPr lang="ro-RO" dirty="0" err="1"/>
              <a:t>adopted</a:t>
            </a:r>
            <a:r>
              <a:rPr lang="ro-RO" dirty="0"/>
              <a:t> </a:t>
            </a:r>
            <a:r>
              <a:rPr lang="en-US" dirty="0"/>
              <a:t>on the publication of court decisions</a:t>
            </a:r>
            <a:r>
              <a:rPr lang="ro-RO" dirty="0"/>
              <a:t> – </a:t>
            </a:r>
            <a:r>
              <a:rPr lang="ro-RO" dirty="0" err="1"/>
              <a:t>there</a:t>
            </a:r>
            <a:r>
              <a:rPr lang="ro-RO" dirty="0"/>
              <a:t> </a:t>
            </a:r>
            <a:r>
              <a:rPr lang="ro-RO" dirty="0" err="1"/>
              <a:t>is</a:t>
            </a:r>
            <a:r>
              <a:rPr lang="ro-RO" dirty="0"/>
              <a:t> </a:t>
            </a:r>
            <a:r>
              <a:rPr lang="ro-RO" dirty="0" err="1"/>
              <a:t>however</a:t>
            </a:r>
            <a:r>
              <a:rPr lang="ro-RO" dirty="0"/>
              <a:t> an extensive </a:t>
            </a:r>
            <a:r>
              <a:rPr lang="ro-RO" dirty="0" err="1"/>
              <a:t>policy</a:t>
            </a:r>
            <a:r>
              <a:rPr lang="ro-RO" dirty="0"/>
              <a:t> </a:t>
            </a:r>
            <a:r>
              <a:rPr lang="ro-RO" dirty="0" err="1" smtClean="0"/>
              <a:t>framework</a:t>
            </a:r>
            <a:r>
              <a:rPr lang="ro-RO" dirty="0" smtClean="0"/>
              <a:t>.</a:t>
            </a:r>
            <a:endParaRPr lang="ro-RO" dirty="0"/>
          </a:p>
          <a:p>
            <a:pPr algn="just"/>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10419 Worldwide Public Safety Symposium 16x9 template">
  <a:themeElements>
    <a:clrScheme name="7-10419 Worldwide Public Safety Symposium 16x9 template 1">
      <a:dk1>
        <a:srgbClr val="000000"/>
      </a:dk1>
      <a:lt1>
        <a:srgbClr val="FFFFFF"/>
      </a:lt1>
      <a:dk2>
        <a:srgbClr val="000000"/>
      </a:dk2>
      <a:lt2>
        <a:srgbClr val="D3ECF1"/>
      </a:lt2>
      <a:accent1>
        <a:srgbClr val="FFFF99"/>
      </a:accent1>
      <a:accent2>
        <a:srgbClr val="00BC55"/>
      </a:accent2>
      <a:accent3>
        <a:srgbClr val="AAAAAA"/>
      </a:accent3>
      <a:accent4>
        <a:srgbClr val="DADADA"/>
      </a:accent4>
      <a:accent5>
        <a:srgbClr val="FFFFCA"/>
      </a:accent5>
      <a:accent6>
        <a:srgbClr val="00AA4C"/>
      </a:accent6>
      <a:hlink>
        <a:srgbClr val="93E2FF"/>
      </a:hlink>
      <a:folHlink>
        <a:srgbClr val="0053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gs>
            <a:gs pos="100000">
              <a:srgbClr val="6196A9"/>
            </a:gs>
          </a:gsLst>
          <a:lin ang="5400000" scaled="1"/>
        </a:gradFill>
        <a:ln w="12700" cap="flat" cmpd="sng" algn="ctr">
          <a:noFill/>
          <a:prstDash val="solid"/>
          <a:round/>
          <a:headEnd type="none" w="med" len="med"/>
          <a:tailEnd type="none" w="med" len="med"/>
        </a:ln>
        <a:effectLst/>
      </a:spPr>
      <a:bodyPr vert="horz" wrap="none" lIns="95226" tIns="47613" rIns="95226" bIns="47613" numCol="1" anchor="ctr" anchorCtr="0" compatLnSpc="1">
        <a:prstTxWarp prst="textNoShape">
          <a:avLst/>
        </a:prstTxWarp>
      </a:bodyPr>
      <a:lstStyle>
        <a:defPPr marL="0" marR="0" indent="0" algn="ctr" defTabSz="9525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pitchFamily="34" charset="0"/>
          </a:defRPr>
        </a:defPPr>
      </a:lstStyle>
    </a:spDef>
    <a:lnDef>
      <a:spPr bwMode="auto">
        <a:xfrm>
          <a:off x="0" y="0"/>
          <a:ext cx="1" cy="1"/>
        </a:xfrm>
        <a:custGeom>
          <a:avLst/>
          <a:gdLst/>
          <a:ahLst/>
          <a:cxnLst/>
          <a:rect l="0" t="0" r="0" b="0"/>
          <a:pathLst/>
        </a:custGeom>
        <a:gradFill rotWithShape="0">
          <a:gsLst>
            <a:gs pos="0">
              <a:schemeClr val="hlink"/>
            </a:gs>
            <a:gs pos="100000">
              <a:srgbClr val="6196A9"/>
            </a:gs>
          </a:gsLst>
          <a:lin ang="5400000" scaled="1"/>
        </a:gradFill>
        <a:ln w="12700" cap="flat" cmpd="sng" algn="ctr">
          <a:noFill/>
          <a:prstDash val="solid"/>
          <a:round/>
          <a:headEnd type="none" w="med" len="med"/>
          <a:tailEnd type="none" w="med" len="med"/>
        </a:ln>
        <a:effectLst/>
      </a:spPr>
      <a:bodyPr vert="horz" wrap="none" lIns="95226" tIns="47613" rIns="95226" bIns="47613" numCol="1" anchor="ctr" anchorCtr="0" compatLnSpc="1">
        <a:prstTxWarp prst="textNoShape">
          <a:avLst/>
        </a:prstTxWarp>
      </a:bodyPr>
      <a:lstStyle>
        <a:defPPr marL="0" marR="0" indent="0" algn="ctr" defTabSz="9525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pitchFamily="34" charset="0"/>
          </a:defRPr>
        </a:defPPr>
      </a:lstStyle>
    </a:lnDef>
  </a:objectDefaults>
  <a:extraClrSchemeLst>
    <a:extraClrScheme>
      <a:clrScheme name="7-10419 Worldwide Public Safety Symposium 16x9 template 1">
        <a:dk1>
          <a:srgbClr val="000000"/>
        </a:dk1>
        <a:lt1>
          <a:srgbClr val="FFFFFF"/>
        </a:lt1>
        <a:dk2>
          <a:srgbClr val="000000"/>
        </a:dk2>
        <a:lt2>
          <a:srgbClr val="D3ECF1"/>
        </a:lt2>
        <a:accent1>
          <a:srgbClr val="FFFF99"/>
        </a:accent1>
        <a:accent2>
          <a:srgbClr val="00BC55"/>
        </a:accent2>
        <a:accent3>
          <a:srgbClr val="AAAAAA"/>
        </a:accent3>
        <a:accent4>
          <a:srgbClr val="DADADA"/>
        </a:accent4>
        <a:accent5>
          <a:srgbClr val="FFFFCA"/>
        </a:accent5>
        <a:accent6>
          <a:srgbClr val="00AA4C"/>
        </a:accent6>
        <a:hlink>
          <a:srgbClr val="93E2FF"/>
        </a:hlink>
        <a:folHlink>
          <a:srgbClr val="00539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6x9_template">
  <a:themeElements>
    <a:clrScheme name="1_16x9_template 1">
      <a:dk1>
        <a:srgbClr val="000000"/>
      </a:dk1>
      <a:lt1>
        <a:srgbClr val="FFFFFF"/>
      </a:lt1>
      <a:dk2>
        <a:srgbClr val="97300B"/>
      </a:dk2>
      <a:lt2>
        <a:srgbClr val="FFFFFF"/>
      </a:lt2>
      <a:accent1>
        <a:srgbClr val="F7E993"/>
      </a:accent1>
      <a:accent2>
        <a:srgbClr val="66CC66"/>
      </a:accent2>
      <a:accent3>
        <a:srgbClr val="C9ADAA"/>
      </a:accent3>
      <a:accent4>
        <a:srgbClr val="DADADA"/>
      </a:accent4>
      <a:accent5>
        <a:srgbClr val="FAF2C8"/>
      </a:accent5>
      <a:accent6>
        <a:srgbClr val="5CB95C"/>
      </a:accent6>
      <a:hlink>
        <a:srgbClr val="6699FF"/>
      </a:hlink>
      <a:folHlink>
        <a:srgbClr val="F98239"/>
      </a:folHlink>
    </a:clrScheme>
    <a:fontScheme name="1_16x9_template">
      <a:majorFont>
        <a:latin typeface="Segoe Light"/>
        <a:ea typeface=""/>
        <a:cs typeface=""/>
      </a:majorFont>
      <a:minorFont>
        <a:latin typeface="Courier 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gs>
            <a:gs pos="100000">
              <a:srgbClr val="6196A9"/>
            </a:gs>
          </a:gsLst>
          <a:lin ang="5400000" scaled="1"/>
        </a:gradFill>
        <a:ln w="12700" cap="flat" cmpd="sng" algn="ctr">
          <a:noFill/>
          <a:prstDash val="solid"/>
          <a:round/>
          <a:headEnd type="none" w="med" len="med"/>
          <a:tailEnd type="none" w="med" len="med"/>
        </a:ln>
        <a:effectLst/>
      </a:spPr>
      <a:bodyPr vert="horz" wrap="none" lIns="95226" tIns="47613" rIns="95226" bIns="47613" numCol="1" anchor="ctr" anchorCtr="0" compatLnSpc="1">
        <a:prstTxWarp prst="textNoShape">
          <a:avLst/>
        </a:prstTxWarp>
      </a:bodyPr>
      <a:lstStyle>
        <a:defPPr marL="0" marR="0" indent="0" algn="ctr" defTabSz="9525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pitchFamily="34" charset="0"/>
          </a:defRPr>
        </a:defPPr>
      </a:lstStyle>
    </a:spDef>
    <a:lnDef>
      <a:spPr bwMode="auto">
        <a:xfrm>
          <a:off x="0" y="0"/>
          <a:ext cx="1" cy="1"/>
        </a:xfrm>
        <a:custGeom>
          <a:avLst/>
          <a:gdLst/>
          <a:ahLst/>
          <a:cxnLst/>
          <a:rect l="0" t="0" r="0" b="0"/>
          <a:pathLst/>
        </a:custGeom>
        <a:gradFill rotWithShape="0">
          <a:gsLst>
            <a:gs pos="0">
              <a:schemeClr val="hlink"/>
            </a:gs>
            <a:gs pos="100000">
              <a:srgbClr val="6196A9"/>
            </a:gs>
          </a:gsLst>
          <a:lin ang="5400000" scaled="1"/>
        </a:gradFill>
        <a:ln w="12700" cap="flat" cmpd="sng" algn="ctr">
          <a:noFill/>
          <a:prstDash val="solid"/>
          <a:round/>
          <a:headEnd type="none" w="med" len="med"/>
          <a:tailEnd type="none" w="med" len="med"/>
        </a:ln>
        <a:effectLst/>
      </a:spPr>
      <a:bodyPr vert="horz" wrap="none" lIns="95226" tIns="47613" rIns="95226" bIns="47613" numCol="1" anchor="ctr" anchorCtr="0" compatLnSpc="1">
        <a:prstTxWarp prst="textNoShape">
          <a:avLst/>
        </a:prstTxWarp>
      </a:bodyPr>
      <a:lstStyle>
        <a:defPPr marL="0" marR="0" indent="0" algn="ctr" defTabSz="9525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pitchFamily="34" charset="0"/>
          </a:defRPr>
        </a:defPPr>
      </a:lstStyle>
    </a:lnDef>
  </a:objectDefaults>
  <a:extraClrSchemeLst>
    <a:extraClrScheme>
      <a:clrScheme name="1_16x9_template 1">
        <a:dk1>
          <a:srgbClr val="000000"/>
        </a:dk1>
        <a:lt1>
          <a:srgbClr val="FFFFFF"/>
        </a:lt1>
        <a:dk2>
          <a:srgbClr val="97300B"/>
        </a:dk2>
        <a:lt2>
          <a:srgbClr val="FFFFFF"/>
        </a:lt2>
        <a:accent1>
          <a:srgbClr val="F7E993"/>
        </a:accent1>
        <a:accent2>
          <a:srgbClr val="66CC66"/>
        </a:accent2>
        <a:accent3>
          <a:srgbClr val="C9ADAA"/>
        </a:accent3>
        <a:accent4>
          <a:srgbClr val="DADADA"/>
        </a:accent4>
        <a:accent5>
          <a:srgbClr val="FAF2C8"/>
        </a:accent5>
        <a:accent6>
          <a:srgbClr val="5CB95C"/>
        </a:accent6>
        <a:hlink>
          <a:srgbClr val="6699FF"/>
        </a:hlink>
        <a:folHlink>
          <a:srgbClr val="F98239"/>
        </a:folHlink>
      </a:clrScheme>
      <a:clrMap bg1="dk2" tx1="lt1" bg2="dk1" tx2="lt2" accent1="accent1" accent2="accent2" accent3="accent3" accent4="accent4" accent5="accent5" accent6="accent6" hlink="hlink" folHlink="folHlink"/>
    </a:extraClrScheme>
    <a:extraClrScheme>
      <a:clrScheme name="1_16x9_template 2">
        <a:dk1>
          <a:srgbClr val="000000"/>
        </a:dk1>
        <a:lt1>
          <a:srgbClr val="FFFFFF"/>
        </a:lt1>
        <a:dk2>
          <a:srgbClr val="000000"/>
        </a:dk2>
        <a:lt2>
          <a:srgbClr val="D3ECF1"/>
        </a:lt2>
        <a:accent1>
          <a:srgbClr val="FFFF99"/>
        </a:accent1>
        <a:accent2>
          <a:srgbClr val="93E2FF"/>
        </a:accent2>
        <a:accent3>
          <a:srgbClr val="AAAAAA"/>
        </a:accent3>
        <a:accent4>
          <a:srgbClr val="DADADA"/>
        </a:accent4>
        <a:accent5>
          <a:srgbClr val="FFFFCA"/>
        </a:accent5>
        <a:accent6>
          <a:srgbClr val="85CDE7"/>
        </a:accent6>
        <a:hlink>
          <a:srgbClr val="00BC55"/>
        </a:hlink>
        <a:folHlink>
          <a:srgbClr val="005390"/>
        </a:folHlink>
      </a:clrScheme>
      <a:clrMap bg1="dk2" tx1="lt1" bg2="dk1" tx2="lt2" accent1="accent1" accent2="accent2" accent3="accent3" accent4="accent4" accent5="accent5" accent6="accent6" hlink="hlink" folHlink="folHlink"/>
    </a:extraClrScheme>
    <a:extraClrScheme>
      <a:clrScheme name="1_16x9_template 3">
        <a:dk1>
          <a:srgbClr val="000000"/>
        </a:dk1>
        <a:lt1>
          <a:srgbClr val="FFFFFF"/>
        </a:lt1>
        <a:dk2>
          <a:srgbClr val="000000"/>
        </a:dk2>
        <a:lt2>
          <a:srgbClr val="D3ECF1"/>
        </a:lt2>
        <a:accent1>
          <a:srgbClr val="FFFF99"/>
        </a:accent1>
        <a:accent2>
          <a:srgbClr val="00BC55"/>
        </a:accent2>
        <a:accent3>
          <a:srgbClr val="AAAAAA"/>
        </a:accent3>
        <a:accent4>
          <a:srgbClr val="DADADA"/>
        </a:accent4>
        <a:accent5>
          <a:srgbClr val="FFFFCA"/>
        </a:accent5>
        <a:accent6>
          <a:srgbClr val="00AA4C"/>
        </a:accent6>
        <a:hlink>
          <a:srgbClr val="93E2FF"/>
        </a:hlink>
        <a:folHlink>
          <a:srgbClr val="00539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Worldwide Public Safety Symposium 2009 PV</Template>
  <TotalTime>2991</TotalTime>
  <Words>758</Words>
  <Application>Microsoft Office PowerPoint</Application>
  <PresentationFormat>Breedbeeld</PresentationFormat>
  <Paragraphs>79</Paragraphs>
  <Slides>12</Slides>
  <Notes>4</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12</vt:i4>
      </vt:variant>
    </vt:vector>
  </HeadingPairs>
  <TitlesOfParts>
    <vt:vector size="24" baseType="lpstr">
      <vt:lpstr>Arial</vt:lpstr>
      <vt:lpstr>Calibri</vt:lpstr>
      <vt:lpstr>Courier New</vt:lpstr>
      <vt:lpstr>Roboto</vt:lpstr>
      <vt:lpstr>Segoe Light</vt:lpstr>
      <vt:lpstr>Trebuchet MS</vt:lpstr>
      <vt:lpstr>Wingdings</vt:lpstr>
      <vt:lpstr>Wingdings 2</vt:lpstr>
      <vt:lpstr>Wingdings 3</vt:lpstr>
      <vt:lpstr>7-10419 Worldwide Public Safety Symposium 16x9 template</vt:lpstr>
      <vt:lpstr>1_16x9_template</vt:lpstr>
      <vt:lpstr>Facet</vt:lpstr>
      <vt:lpstr>ECLI IN ROMANIA</vt:lpstr>
      <vt:lpstr>Romanian Court System</vt:lpstr>
      <vt:lpstr>RO Judiciary IT System</vt:lpstr>
      <vt:lpstr>ECLI in Court Decisions</vt:lpstr>
      <vt:lpstr>ECLI Syntax in RO</vt:lpstr>
      <vt:lpstr>ECLI as seen by judges and clerks</vt:lpstr>
      <vt:lpstr>ECLI as seen in ROLII website </vt:lpstr>
      <vt:lpstr>ECLI for public – not there yet</vt:lpstr>
      <vt:lpstr> Institutional/ legal framework on publication in RO</vt:lpstr>
      <vt:lpstr> Public access to court decisions in RO</vt:lpstr>
      <vt:lpstr> Next steps – RO MoJ proposals</vt:lpstr>
      <vt:lpstr>Thank you!</vt:lpstr>
    </vt:vector>
  </TitlesOfParts>
  <Company>MJ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ECRIS</dc:title>
  <dc:creator>Razvan Craciunescu</dc:creator>
  <cp:lastModifiedBy>marc.opijnen@koop.overheid.nl</cp:lastModifiedBy>
  <cp:revision>400</cp:revision>
  <dcterms:created xsi:type="dcterms:W3CDTF">2009-04-01T23:50:03Z</dcterms:created>
  <dcterms:modified xsi:type="dcterms:W3CDTF">2017-06-13T13:00:05Z</dcterms:modified>
</cp:coreProperties>
</file>